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1"/>
  </p:notesMasterIdLst>
  <p:handoutMasterIdLst>
    <p:handoutMasterId r:id="rId32"/>
  </p:handoutMasterIdLst>
  <p:sldIdLst>
    <p:sldId id="273" r:id="rId7"/>
    <p:sldId id="292" r:id="rId8"/>
    <p:sldId id="476" r:id="rId9"/>
    <p:sldId id="461" r:id="rId10"/>
    <p:sldId id="463" r:id="rId11"/>
    <p:sldId id="464" r:id="rId12"/>
    <p:sldId id="706" r:id="rId13"/>
    <p:sldId id="708" r:id="rId14"/>
    <p:sldId id="465" r:id="rId15"/>
    <p:sldId id="466" r:id="rId16"/>
    <p:sldId id="467" r:id="rId17"/>
    <p:sldId id="468" r:id="rId18"/>
    <p:sldId id="462" r:id="rId19"/>
    <p:sldId id="474" r:id="rId20"/>
    <p:sldId id="705" r:id="rId21"/>
    <p:sldId id="470" r:id="rId22"/>
    <p:sldId id="477" r:id="rId23"/>
    <p:sldId id="295" r:id="rId24"/>
    <p:sldId id="432" r:id="rId25"/>
    <p:sldId id="488" r:id="rId26"/>
    <p:sldId id="288" r:id="rId27"/>
    <p:sldId id="290" r:id="rId28"/>
    <p:sldId id="291" r:id="rId29"/>
    <p:sldId id="707" r:id="rId30"/>
  </p:sldIdLst>
  <p:sldSz cx="12192000" cy="6858000"/>
  <p:notesSz cx="6858000" cy="9296400"/>
  <p:custDataLst>
    <p:tags r:id="rId33"/>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92"/>
            <p14:sldId id="476"/>
            <p14:sldId id="461"/>
            <p14:sldId id="463"/>
            <p14:sldId id="464"/>
            <p14:sldId id="706"/>
            <p14:sldId id="708"/>
            <p14:sldId id="465"/>
            <p14:sldId id="466"/>
            <p14:sldId id="467"/>
            <p14:sldId id="468"/>
            <p14:sldId id="462"/>
            <p14:sldId id="474"/>
            <p14:sldId id="705"/>
            <p14:sldId id="470"/>
            <p14:sldId id="477"/>
            <p14:sldId id="295"/>
            <p14:sldId id="432"/>
            <p14:sldId id="488"/>
            <p14:sldId id="288"/>
            <p14:sldId id="290"/>
            <p14:sldId id="291"/>
            <p14:sldId id="70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61570" autoAdjust="0"/>
  </p:normalViewPr>
  <p:slideViewPr>
    <p:cSldViewPr snapToGrid="0">
      <p:cViewPr varScale="1">
        <p:scale>
          <a:sx n="63" d="100"/>
          <a:sy n="63" d="100"/>
        </p:scale>
        <p:origin x="2004" y="72"/>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6" d="100"/>
          <a:sy n="86" d="100"/>
        </p:scale>
        <p:origin x="3864" y="96"/>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2024/09-10-316(I)PP  </a:t>
            </a:r>
            <a:r>
              <a:rPr lang="en-US" dirty="0">
                <a:latin typeface="Times New Roman" pitchFamily="18" charset="0"/>
                <a:ea typeface="ＭＳ Ｐゴシック" pitchFamily="34" charset="-128"/>
              </a:rPr>
              <a:t>Original Author: J.  Steuernagle  POC Kevin Clover AFG-930 Program Manager, Ops. Office (562-888-2020)</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i="1" dirty="0">
              <a:latin typeface="Times New Roman" pitchFamily="18" charset="0"/>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Winter Operations – Flying and Surviving in Winter Weather</a:t>
            </a:r>
          </a:p>
          <a:p>
            <a:pPr eaLnBrk="1" hangingPunct="1"/>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Script</a:t>
            </a:r>
            <a:r>
              <a:rPr lang="en-US" b="1" i="0" baseline="0" dirty="0">
                <a:latin typeface="Times New Roman" pitchFamily="18" charset="0"/>
                <a:ea typeface="ＭＳ Ｐゴシック" pitchFamily="34" charset="-128"/>
              </a:rPr>
              <a:t> -  </a:t>
            </a:r>
            <a:r>
              <a:rPr lang="en-US" i="0" dirty="0">
                <a:latin typeface="Times New Roman" pitchFamily="18" charset="0"/>
                <a:ea typeface="ＭＳ Ｐゴシック" pitchFamily="34" charset="-128"/>
              </a:rPr>
              <a:t>We have included a script of suggested dialog with most slides.  The</a:t>
            </a:r>
            <a:r>
              <a:rPr lang="en-US" i="0" baseline="0" dirty="0">
                <a:latin typeface="Times New Roman" pitchFamily="18" charset="0"/>
                <a:ea typeface="ＭＳ Ｐゴシック" pitchFamily="34" charset="-128"/>
              </a:rPr>
              <a:t> script will always appear in a </a:t>
            </a:r>
            <a:r>
              <a:rPr lang="en-US" b="1" i="0" baseline="0" dirty="0">
                <a:latin typeface="Times New Roman" pitchFamily="18" charset="0"/>
                <a:ea typeface="ＭＳ Ｐゴシック" pitchFamily="34" charset="-128"/>
              </a:rPr>
              <a:t>non-italic font</a:t>
            </a:r>
            <a:r>
              <a:rPr lang="en-US" i="0" baseline="0" dirty="0">
                <a:latin typeface="Times New Roman" pitchFamily="18" charset="0"/>
                <a:ea typeface="ＭＳ Ｐゴシック" pitchFamily="34" charset="-128"/>
              </a:rPr>
              <a:t>. </a:t>
            </a:r>
            <a:r>
              <a:rPr lang="en-US" i="0" dirty="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Presentation Instructions - </a:t>
            </a:r>
            <a:r>
              <a:rPr lang="en-US" i="1" dirty="0">
                <a:latin typeface="Times New Roman" pitchFamily="18" charset="0"/>
                <a:ea typeface="ＭＳ Ｐゴシック" pitchFamily="34" charset="-128"/>
              </a:rPr>
              <a:t>(stage direction and  presentation suggestions) will be preceded by a  </a:t>
            </a:r>
            <a:r>
              <a:rPr lang="en-US" b="1" dirty="0">
                <a:latin typeface="Times New Roman" pitchFamily="18" charset="0"/>
                <a:ea typeface="ＭＳ Ｐゴシック" pitchFamily="34" charset="-128"/>
              </a:rPr>
              <a:t>Bold header:</a:t>
            </a:r>
            <a:r>
              <a:rPr lang="en-US" b="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the instructions themselves will be in </a:t>
            </a:r>
            <a:r>
              <a:rPr lang="en-US" b="1" i="1" dirty="0">
                <a:latin typeface="Times New Roman" pitchFamily="18" charset="0"/>
                <a:ea typeface="ＭＳ Ｐゴシック" pitchFamily="34" charset="-128"/>
              </a:rPr>
              <a:t>Italic fonts</a:t>
            </a:r>
            <a:r>
              <a:rPr lang="en-US" i="1" dirty="0">
                <a:latin typeface="Times New Roman" pitchFamily="18" charset="0"/>
                <a:ea typeface="ＭＳ Ｐゴシック" pitchFamily="34" charset="-128"/>
              </a:rPr>
              <a:t>.  See slides 2,</a:t>
            </a:r>
            <a:r>
              <a:rPr lang="en-US" i="1" baseline="0" dirty="0">
                <a:latin typeface="Times New Roman" pitchFamily="18" charset="0"/>
                <a:ea typeface="ＭＳ Ｐゴシック" pitchFamily="34" charset="-128"/>
              </a:rPr>
              <a:t> 3, and 4 for examples of slides with Presentation Instructions only.</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Program control instructions</a:t>
            </a:r>
            <a:r>
              <a:rPr lang="en-US" b="1" i="0" baseline="0" dirty="0">
                <a:latin typeface="Times New Roman" pitchFamily="18" charset="0"/>
                <a:ea typeface="ＭＳ Ｐゴシック" pitchFamily="34" charset="-128"/>
              </a:rPr>
              <a:t> -</a:t>
            </a:r>
            <a:r>
              <a:rPr lang="en-US" b="1" i="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a:latin typeface="Times New Roman" pitchFamily="18" charset="0"/>
                <a:ea typeface="ＭＳ Ｐゴシック" pitchFamily="34" charset="-128"/>
              </a:rPr>
              <a:t>Background</a:t>
            </a:r>
            <a:r>
              <a:rPr lang="en-US" b="1" i="0" baseline="0" dirty="0">
                <a:latin typeface="Times New Roman" pitchFamily="18" charset="0"/>
                <a:ea typeface="ＭＳ Ｐゴシック" pitchFamily="34" charset="-128"/>
              </a:rPr>
              <a:t> information - </a:t>
            </a:r>
            <a:r>
              <a:rPr lang="en-US" i="1" dirty="0">
                <a:latin typeface="Times New Roman" pitchFamily="18" charset="0"/>
                <a:ea typeface="ＭＳ Ｐゴシック" pitchFamily="34" charset="-128"/>
              </a:rPr>
              <a:t>Some slides may contain background information that supports the concepts presented in the program.  </a:t>
            </a:r>
            <a:br>
              <a:rPr lang="en-US" i="1" dirty="0">
                <a:latin typeface="Times New Roman" pitchFamily="18" charset="0"/>
                <a:ea typeface="ＭＳ Ｐゴシック" pitchFamily="34" charset="-128"/>
              </a:rPr>
            </a:br>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best results, dress in layers.  Wool is great but synthetics are good too.  Insulation creates trapped layers of air that can slow body heat loss.  Down is famously good for insulation – that is until it becomes wet.  Synthetic fiber insulation is better when it’s soaked.  </a:t>
            </a:r>
            <a:r>
              <a:rPr lang="en-US" b="1" dirty="0"/>
              <a:t>(Click)</a:t>
            </a:r>
          </a:p>
          <a:p>
            <a:endParaRPr lang="en-US" b="1" dirty="0"/>
          </a:p>
          <a:p>
            <a:r>
              <a:rPr lang="en-US" b="0" dirty="0"/>
              <a:t>Insulated footwear is a must if you’re going to spend much time in the cold.  Whether you’re sporting Army surplus bunny boots shown here or something from a reputable outfitter, keeping your feet warm and dry is a must.  </a:t>
            </a:r>
            <a:r>
              <a:rPr lang="en-US" b="1" dirty="0"/>
              <a:t>(Click) </a:t>
            </a:r>
          </a:p>
          <a:p>
            <a:endParaRPr lang="en-US" b="1" dirty="0"/>
          </a:p>
          <a:p>
            <a:r>
              <a:rPr lang="en-US" b="0" dirty="0"/>
              <a:t>Mittens are warmer and it’s easier to work in gloves.  A pair of each is a good idea.  Keep them in a parka pocket until needed.  </a:t>
            </a:r>
            <a:r>
              <a:rPr lang="en-US" b="1" dirty="0"/>
              <a:t>(Click)</a:t>
            </a:r>
            <a:endParaRPr lang="en-US" b="0" dirty="0"/>
          </a:p>
          <a:p>
            <a:endParaRPr lang="en-US" b="0" dirty="0"/>
          </a:p>
          <a:p>
            <a:r>
              <a:rPr lang="en-US" b="0" dirty="0"/>
              <a:t>A wool or synthetic fleece beanie is great for a base layer, but a hood is also a must have.  It can be attached to your outer layer parka.  </a:t>
            </a:r>
            <a:r>
              <a:rPr lang="en-US" b="1" dirty="0"/>
              <a:t>(Click) </a:t>
            </a:r>
            <a:endParaRPr lang="en-US" b="0" dirty="0"/>
          </a:p>
          <a:p>
            <a:endParaRPr lang="en-US" b="0" dirty="0"/>
          </a:p>
          <a:p>
            <a:r>
              <a:rPr lang="en-US" b="0" dirty="0"/>
              <a:t>Pilots can choose from a wide variety of waterproof breathable outer layer garments.  Snow pants fit over your base layer and a parka with plenty of </a:t>
            </a:r>
            <a:br>
              <a:rPr lang="en-US" b="0" dirty="0"/>
            </a:br>
            <a:r>
              <a:rPr lang="en-US" b="0" dirty="0"/>
              <a:t>pockets completes the outfit.</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873124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it important to carry survival gear in your pockets?</a:t>
            </a:r>
          </a:p>
          <a:p>
            <a:endParaRPr lang="en-US" dirty="0"/>
          </a:p>
          <a:p>
            <a:r>
              <a:rPr lang="en-US" b="1" dirty="0"/>
              <a:t>Presentation note:  </a:t>
            </a:r>
            <a:r>
              <a:rPr lang="en-US" b="0" i="1" dirty="0"/>
              <a:t>Pause here for audience discussion of the question or proceed to answer it yourself. </a:t>
            </a:r>
          </a:p>
          <a:p>
            <a:endParaRPr lang="en-US" b="0" i="1" dirty="0"/>
          </a:p>
          <a:p>
            <a:r>
              <a:rPr lang="en-US" b="0" i="0" dirty="0"/>
              <a:t>There’s an old saying that suggests it’s reasonable to assume that, provided you’re un-injured, you’ll exit a downed aircraft with what you’re wearing and what’s in your pockets.  Any other supplies may or may not be reachable.  So, with that in mind, survival gear for your pockets should include a sturdy pocket or sheath knife and, or a multi-purpose tool with a knife blade. Include a headlamp, and a compass – stored in a separate pocket free of magnetic objects.  In this picture we also see a compact chain saw that can be useful in preparing wood for a fire.  </a:t>
            </a:r>
            <a:r>
              <a:rPr lang="en-US" b="1" i="0" dirty="0"/>
              <a:t>(Click)</a:t>
            </a:r>
            <a:r>
              <a:rPr lang="en-US" b="0" i="0" dirty="0"/>
              <a:t> </a:t>
            </a:r>
          </a:p>
          <a:p>
            <a:endParaRPr lang="en-US" b="0" i="0" dirty="0"/>
          </a:p>
          <a:p>
            <a:r>
              <a:rPr lang="en-US" b="0" i="0" dirty="0"/>
              <a:t>And speaking of fire, Here’s a compact incendiary essentials kit consisting of a flint and striker or waterproof matches and a waterproof container of kindling – in this case cotton balls - and a source of wax.  Apply lip balm to a cotton ball and you have an excellent fire starter.  </a:t>
            </a:r>
            <a:r>
              <a:rPr lang="en-US" b="1" i="0" dirty="0"/>
              <a:t>(Click)</a:t>
            </a:r>
          </a:p>
          <a:p>
            <a:endParaRPr lang="en-US" b="1" i="0" dirty="0"/>
          </a:p>
          <a:p>
            <a:r>
              <a:rPr lang="en-US" b="0" i="0" dirty="0"/>
              <a:t>Most of us carry cell phones these days.  They’re great for everyday communicating but not much use in remote areas.  That’s why many pilots are carrying personal locater and communication devices.   They’re relatively inexpensive and they’re an effective way to keep in touch from the boonies.</a:t>
            </a:r>
          </a:p>
          <a:p>
            <a:endParaRPr lang="en-US" b="0" i="0" dirty="0"/>
          </a:p>
          <a:p>
            <a:endParaRPr lang="en-US" b="0" i="0" dirty="0"/>
          </a:p>
          <a:p>
            <a:r>
              <a:rPr lang="en-US" b="1" i="0"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3814908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common for bush pilots to wear a survival vest while flying.  A vest can store your survival gear in dedicated pockets.  You can carry more than you can stuff in your pockets, and you don’t have to repack for each trip.  Just replace what you use and things that have a shelf life such as batteries and food.  </a:t>
            </a:r>
            <a:r>
              <a:rPr lang="en-US" b="1" dirty="0"/>
              <a:t>(Click)</a:t>
            </a:r>
          </a:p>
          <a:p>
            <a:endParaRPr lang="en-US" b="1" dirty="0"/>
          </a:p>
          <a:p>
            <a:r>
              <a:rPr lang="en-US" dirty="0"/>
              <a:t>In this example we have the things we mentioned earlier plus a first aid kit, some survival rations, a couple of signaling devices, a rain slicker, titanium cup, and even some toilet tissue.  The small pieces fit into an aluminum box that’s waterproof.  Both the box and cup can be used for wilderness cooking.</a:t>
            </a:r>
          </a:p>
          <a:p>
            <a:endParaRPr lang="en-US" b="0" i="0" dirty="0"/>
          </a:p>
          <a:p>
            <a:r>
              <a:rPr lang="en-US" b="1" i="0"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89008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Alaskan aviator carries this fanny pack with even more survival gear.  Note the gallon bag of peanut butter – an excellent survival food.  </a:t>
            </a:r>
          </a:p>
          <a:p>
            <a:endParaRPr lang="en-US" dirty="0"/>
          </a:p>
          <a:p>
            <a:r>
              <a:rPr lang="en-US" dirty="0"/>
              <a:t>So, we’ve done a detailed preflight and we have our survival gear.  Are we good to launch?  Maybe so but first let’s talk about our route of flight.</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1997687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winter flying, the direct route isn’t always best.  </a:t>
            </a:r>
            <a:r>
              <a:rPr lang="en-US" b="1" dirty="0"/>
              <a:t>(Click)  </a:t>
            </a:r>
          </a:p>
          <a:p>
            <a:endParaRPr lang="en-US" b="1" dirty="0"/>
          </a:p>
          <a:p>
            <a:r>
              <a:rPr lang="en-US" dirty="0"/>
              <a:t>Following a highway or railroad may take a little longer but, if you have to land off airport, you’ll be closer to civilization and folks who can help.  Winter days are short and unless you’re close to habitation, you’ll likely have to spend at least one night in the field.  </a:t>
            </a:r>
            <a:r>
              <a:rPr lang="en-US" b="1" dirty="0"/>
              <a:t>(Click)  </a:t>
            </a:r>
          </a:p>
          <a:p>
            <a:endParaRPr lang="en-US" b="1" dirty="0"/>
          </a:p>
          <a:p>
            <a:r>
              <a:rPr lang="en-US" b="0" dirty="0"/>
              <a:t>Your route selection may well determine whether you spend the night in accommodations like this.  </a:t>
            </a:r>
            <a:r>
              <a:rPr lang="en-US" b="1" dirty="0"/>
              <a:t>(Click)</a:t>
            </a:r>
          </a:p>
          <a:p>
            <a:endParaRPr lang="en-US" b="1" dirty="0"/>
          </a:p>
          <a:p>
            <a:r>
              <a:rPr lang="en-US" b="0" dirty="0"/>
              <a:t>Or something more primitive that you build yourself like this snow cave.  You can survive there but you will be far from comfortable.  By the way – if temperatures are below freezing and especially if it’s windy, a snow cave is preferable to spending the night in your aircraft.  You need lots of insulation and a small space for your body to heat.  Perhaps it would be a good idea to pack a tent and some sleeping bags.</a:t>
            </a:r>
          </a:p>
          <a:p>
            <a:endParaRPr lang="en-US" b="0" dirty="0"/>
          </a:p>
          <a:p>
            <a:r>
              <a:rPr lang="en-US" b="1" dirty="0"/>
              <a:t>(Next Slide)</a:t>
            </a:r>
            <a:r>
              <a:rPr lang="en-US" b="0" dirty="0"/>
              <a:t>  </a:t>
            </a:r>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3769136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you’ll want to file a flight plan for any flight and requesting flight following makes sense too.  But especially if you’re going on a multi-day trip to areas where communication may be a challenge, you may also want to file an itinerary with a trusted agent before you leave.  If you’re equipped with a Satellite Phone, or even a Satellite Messaging Device, you can transmit periodic status reports to your agent.  A missing status report could trigger and target search and rescue efforts even if no flying was planned for the day.</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a:t>
            </a:r>
            <a:r>
              <a:rPr lang="en-US" b="1" i="1" dirty="0">
                <a:latin typeface="Times New Roman" pitchFamily="18" charset="0"/>
                <a:ea typeface="ＭＳ Ｐゴシック" pitchFamily="34" charset="-128"/>
              </a:rPr>
              <a:t>Next Slide</a:t>
            </a:r>
            <a:r>
              <a:rPr lang="en-US" b="1" dirty="0">
                <a:latin typeface="Times New Roman" pitchFamily="18" charset="0"/>
                <a:ea typeface="ＭＳ Ｐゴシック" pitchFamily="34" charset="-128"/>
              </a:rPr>
              <a:t>) </a:t>
            </a:r>
            <a:endParaRPr lang="en-US" i="1" dirty="0">
              <a:latin typeface="Times New Roman" pitchFamily="18" charset="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1510529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survive quite comfortably in winter if you have the appropriate gear, and you know how to use it.  That said, you’ll have to stow camping equipment in baggage compartments that may not be accessible if there’s a fire or the aircraft ends up in the water.  That’s why we advise you to dress for the environment and have basic survival items on your person.</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2478809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proper knowledge, equipment, and most importantly, the will to survive;  you can spend several winter days relatively comfortably in the field.  If you’ve filed a flight plan and you’re on the filed route, folks will be looking for you and, if you’re camped near your aircraft, it will be easier for searchers to spot you.  There are many arguments for staying put rather than hiking out.  You’ll expend much more energy hiking through snow than you will sitting by a fire and, if you’re communicating with a trusted agent, rescuers are sure to be on their way.</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246489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 in any flying endeavor is ensured by proper preparation of pilot, passengers, and aircraft.  Participation in a formal pilot proficiency program will enable you to fly at the top of your game and, just as importantly, help you to avoid situations that might require you to operate beyond your capabilities.  Aircraft preparation includes mechanical condition of course but also maintenance and inspection intervals, weight and balance, and performance calculations.  Likewise, passengers should be prepared for the flight environment and for survival in the environment over which you’re flying.  </a:t>
            </a:r>
            <a:r>
              <a:rPr lang="en-US" b="1" dirty="0"/>
              <a:t>(Click)</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Planning optimal routes and participation in flight following are obvious best practices - also matching of destinations to aircraft and pilot performance capabilities.  Leaving an itinerary with a trusted agent and periodic check in calls are also recommended. </a:t>
            </a:r>
            <a:r>
              <a:rPr lang="en-US" b="1" dirty="0"/>
              <a:t>(Click)</a:t>
            </a:r>
          </a:p>
          <a:p>
            <a:endParaRPr lang="en-US" b="0" dirty="0"/>
          </a:p>
          <a:p>
            <a:endParaRPr lang="en-US" b="0" dirty="0"/>
          </a:p>
          <a:p>
            <a:r>
              <a:rPr lang="en-US" b="0" dirty="0"/>
              <a:t>Finally – performing within the plan parameters.  That’s often expressed as, “plan the flight and fly the plan.”  Good advice for most circumstances but pilots should constantly assess whether the flight is going to plan.  If it isn’t, it’s essential to recognize that fact and immediately work to return to plan or pursue an alternate, safer course of action.</a:t>
            </a:r>
          </a:p>
          <a:p>
            <a:endParaRPr lang="en-US" b="0" dirty="0"/>
          </a:p>
          <a:p>
            <a:r>
              <a:rPr lang="en-US" b="1" dirty="0"/>
              <a:t>(Next Slide)</a:t>
            </a:r>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92804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Factors knowledge is showing us how to excel in dealing with the physical, intellectual, and emotional challenges of flight.  The benefits of Human Factors study are so great that we’ve developed a series of online Human Factors for Pilots courses.  We encourage you to explore the series.  Navigate to the URL or scan the QR code on screen for a FAASTeam Human Factors course catalog that features direct links to each of the courses.  </a:t>
            </a:r>
            <a:endParaRPr lang="en-US" baseline="0" dirty="0"/>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dirty="0"/>
          </a:p>
        </p:txBody>
      </p:sp>
    </p:spTree>
    <p:extLst>
      <p:ext uri="{BB962C8B-B14F-4D97-AF65-F5344CB8AC3E}">
        <p14:creationId xmlns:p14="http://schemas.microsoft.com/office/powerpoint/2010/main" val="62875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31788" y="696913"/>
            <a:ext cx="6197600" cy="348615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New Roman" pitchFamily="18" charset="0"/>
                <a:ea typeface="ＭＳ Ｐゴシック" pitchFamily="34" charset="-128"/>
              </a:rPr>
              <a:t>Presentation Note: </a:t>
            </a:r>
            <a:r>
              <a:rPr lang="en-US" alt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altLang="en-US" i="1" dirty="0">
              <a:latin typeface="Times New Roman" pitchFamily="18" charset="0"/>
              <a:ea typeface="ＭＳ Ｐゴシック" pitchFamily="34" charset="-128"/>
            </a:endParaRPr>
          </a:p>
          <a:p>
            <a:r>
              <a:rPr lang="en-US" altLang="en-US" i="1" dirty="0">
                <a:latin typeface="Times New Roman" pitchFamily="18" charset="0"/>
                <a:ea typeface="ＭＳ Ｐゴシック" pitchFamily="34" charset="-128"/>
              </a:rPr>
              <a:t>You can add slides after this one to fit your situation. </a:t>
            </a:r>
            <a:r>
              <a:rPr lang="en-US" altLang="en-US" b="1" dirty="0">
                <a:latin typeface="Times New Roman" pitchFamily="18" charset="0"/>
                <a:ea typeface="ＭＳ Ｐゴシック" pitchFamily="34" charset="-128"/>
              </a:rPr>
              <a:t>(Next Slide) </a:t>
            </a:r>
            <a:endParaRPr lang="en-US" altLang="en-US" i="1" dirty="0">
              <a:latin typeface="Times New Roman" pitchFamily="18" charset="0"/>
              <a:ea typeface="ＭＳ Ｐゴシック" pitchFamily="34" charset="-128"/>
            </a:endParaRPr>
          </a:p>
          <a:p>
            <a:endParaRPr lang="en-US" altLang="en-US" i="1" dirty="0">
              <a:latin typeface="Times New Roman" pitchFamily="18" charset="0"/>
              <a:ea typeface="ＭＳ Ｐゴシック" pitchFamily="34" charset="-128"/>
            </a:endParaRPr>
          </a:p>
          <a:p>
            <a:endParaRPr lang="en-US" altLang="en-US" i="1" dirty="0">
              <a:latin typeface="Times New Roman" pitchFamily="18" charset="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7FA2113F-0794-4FB8-9F66-A8248D8EA85A}" type="slidenum">
              <a:rPr lang="en-US" altLang="en-US" sz="1200" smtClean="0">
                <a:latin typeface="Times New Roman" pitchFamily="18" charset="0"/>
              </a:rPr>
              <a:pPr eaLnBrk="1" hangingPunct="1"/>
              <a:t>2</a:t>
            </a:fld>
            <a:endParaRPr lang="en-US" altLang="en-US" sz="120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dirty="0"/>
          </a:p>
        </p:txBody>
      </p:sp>
    </p:spTree>
    <p:extLst>
      <p:ext uri="{BB962C8B-B14F-4D97-AF65-F5344CB8AC3E}">
        <p14:creationId xmlns:p14="http://schemas.microsoft.com/office/powerpoint/2010/main" val="1094248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Instruction: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24</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110224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everything takes longer in winter.  Just getting ready to leave the house involves dressing for the operational environment.  Walking a couple of blocks in the city </a:t>
            </a:r>
            <a:r>
              <a:rPr lang="en-US" b="1" dirty="0"/>
              <a:t>(Click)</a:t>
            </a:r>
          </a:p>
          <a:p>
            <a:endParaRPr lang="en-US" b="1" dirty="0"/>
          </a:p>
          <a:p>
            <a:r>
              <a:rPr lang="en-US" dirty="0"/>
              <a:t>is considerably easier than making your way in the boonies.  Either way it pays to dress for success.  That means wearing protective clothing.</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420292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Leaving the house may involve clearing a path to the car.  If you do have to shovel, you’ll also have to clean snow and ice from the car before you start for the airport.</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161635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trip to the airport can take much longer in winter so add some extra time in your schedule for the commute.  </a:t>
            </a:r>
            <a:r>
              <a:rPr lang="en-US" b="1" dirty="0"/>
              <a:t>(Click)</a:t>
            </a:r>
          </a:p>
          <a:p>
            <a:endParaRPr lang="en-US" b="1" dirty="0"/>
          </a:p>
          <a:p>
            <a:r>
              <a:rPr lang="en-US" b="0" dirty="0"/>
              <a:t>And, if your aircraft isn’t hangered, you’ll have to allow extra time for preflight activities.   </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26481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You’ll need to make sure that the aircraft is ice, snow, and frost free of course.  Be sure to check all control surfaces for freedom of movement.  Sometimes water can freeze in control linkages, landing gear, and brakes – even in prop spinners.    </a:t>
            </a:r>
          </a:p>
          <a:p>
            <a:endParaRPr lang="en-US" b="0" dirty="0"/>
          </a:p>
          <a:p>
            <a:r>
              <a:rPr lang="en-US" b="0" dirty="0"/>
              <a:t>If you can’t collect a fuel sample, it may mean that water in your fuel tank has frozen in and around the fuel drain.  You’ll want to be sure that fuel is free to flow and that tank cap seals are serviceable, and vents are unobstructed.  </a:t>
            </a:r>
          </a:p>
          <a:p>
            <a:endParaRPr lang="en-US" b="0" dirty="0"/>
          </a:p>
          <a:p>
            <a:r>
              <a:rPr lang="en-US" b="0" dirty="0"/>
              <a:t>Exhaust system integrity is essential any time of year but especially in winter when cabin heat is used.   A carbon monoxide detector is a good investment in safety.</a:t>
            </a:r>
          </a:p>
          <a:p>
            <a:endParaRPr lang="en-US" b="0" dirty="0"/>
          </a:p>
          <a:p>
            <a:r>
              <a:rPr lang="en-US" b="0" dirty="0"/>
              <a:t>And you may need to preheat the engine before starting.  Follow your engine manufacturers recommendations and, even if preheating is not required, allow plenty of time for the engine to come to operating temperature.  </a:t>
            </a:r>
          </a:p>
          <a:p>
            <a:endParaRPr lang="en-US" b="0"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344057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follow manufacturer’s guidance for aircraft oil.  Multi-viscosity oils are formulated for a wide range of temperatures.  Single viscosity oils should be appropriate for the operational environment temperature.  </a:t>
            </a:r>
          </a:p>
          <a:p>
            <a:endParaRPr lang="en-US" dirty="0"/>
          </a:p>
          <a:p>
            <a:r>
              <a:rPr lang="en-US" dirty="0"/>
              <a:t>So, use the appropriate oil for environmental conditions, hangar or preheat your engine for easier starting, and allow extra time to reach operating temperature.  Speaking of extra time.  You’ll need more time to taxi on snow or worse, ice-covered, taxiways and runways.</a:t>
            </a:r>
          </a:p>
          <a:p>
            <a:endParaRPr lang="en-US" dirty="0"/>
          </a:p>
          <a:p>
            <a:r>
              <a:rPr lang="en-US" b="1" dirty="0"/>
              <a:t>(Next Slide)</a:t>
            </a:r>
            <a:r>
              <a:rPr lang="en-US" dirty="0"/>
              <a:t>  </a:t>
            </a:r>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396314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Taxiing in winter can be exciting.  Since your landing gear wheels aren’t driven, you’ll be able to go all right but, stopping and maneuvering in snow or on ice– especially in wind – can be challenging.  The rule here is, take it slow – much slower than taxiing on uncontaminated surfaces.  Plan turns and stops well in advance and be prepared for loss of traction.  Once the flight controls are effective, winter takeoffs are straight forward but beware.  Rejected takeoffs and landings on slippery surfaces can require a lot of runway.  </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276547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should be prepared for off airport emergency landings on any flight there are some considerations  and preparations that we should all be making when flying in winter.  Here’s some good news.  Forced landings in winter are statistically less likely to result in injuries or death.  Soft snow can absorb energy and slow deceleration.  </a:t>
            </a:r>
            <a:r>
              <a:rPr lang="en-US" b="1" dirty="0"/>
              <a:t>(Click)</a:t>
            </a:r>
          </a:p>
          <a:p>
            <a:endParaRPr lang="en-US" dirty="0"/>
          </a:p>
          <a:p>
            <a:r>
              <a:rPr lang="en-US" dirty="0"/>
              <a:t>In this case, the snow was deeper than the pilot anticipated, and the aircraft ended up on its back.  That’s the bad news.  There’s no surefire way to judge snow depth from the air.  A couple of inches of soft snow on the runway won’t be a problem but more than that could become expensive.  As can be the case with any forced landing, you may not be able to use the airplane again – at least not right away.  That means you’ll want to prepare to survive for a while in the most hostile environmental conditions expected along your route.  Assuming you have no serious injuries, your first order of priority will be shelter and that begins with what you’re wearing.</a:t>
            </a:r>
          </a:p>
          <a:p>
            <a:endParaRPr lang="en-US" dirty="0"/>
          </a:p>
          <a:p>
            <a:r>
              <a:rPr lang="en-US" b="1" dirty="0"/>
              <a:t>(Next)</a:t>
            </a:r>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2926536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wmf"/><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813"/>
          <a:stretch/>
        </p:blipFill>
        <p:spPr>
          <a:xfrm>
            <a:off x="7505700" y="321195"/>
            <a:ext cx="4732694" cy="6384405"/>
          </a:xfrm>
          <a:prstGeom prst="rect">
            <a:avLst/>
          </a:prstGeom>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39733" y="3818382"/>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2" name="Group 1"/>
          <p:cNvGrpSpPr/>
          <p:nvPr userDrawn="1"/>
        </p:nvGrpSpPr>
        <p:grpSpPr>
          <a:xfrm>
            <a:off x="7873093" y="454249"/>
            <a:ext cx="3243730" cy="954330"/>
            <a:chOff x="8482693" y="482824"/>
            <a:chExt cx="3243730" cy="954330"/>
          </a:xfrm>
        </p:grpSpPr>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pic>
          <p:nvPicPr>
            <p:cNvPr id="14" name="Picture 1079"/>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8482693" y="482824"/>
              <a:ext cx="1023772" cy="95433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r>
              <a:rPr lang="en-US" sz="1800" i="0" baseline="0" dirty="0"/>
              <a:t>The FAA Safety Team </a:t>
            </a:r>
          </a:p>
          <a:p>
            <a:pPr>
              <a:buNone/>
            </a:pPr>
            <a:r>
              <a:rPr lang="en-US" sz="1800" i="0" baseline="0"/>
              <a:t>The FAASTeam</a:t>
            </a:r>
            <a:endParaRPr lang="en-US" sz="1800" i="0" baseline="0"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3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www.public-domain-image.com/free-images/nature-landscapes/mountain/aerial-view-of-a-mountain-ridgeline" TargetMode="External"/><Relationship Id="rId5" Type="http://schemas.openxmlformats.org/officeDocument/2006/relationships/image" Target="../media/image28.jp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5.JPG"/><Relationship Id="rId5" Type="http://schemas.openxmlformats.org/officeDocument/2006/relationships/hyperlink" Target="https://www.pexels.com/es-es/foto/acampada-acampando-acampar-al-aire-libre-2422265/" TargetMode="Externa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notesSlide" Target="../notesSlides/notesSlide17.xml"/><Relationship Id="rId7" Type="http://schemas.openxmlformats.org/officeDocument/2006/relationships/hyperlink" Target="https://creativecommons.org/licenses/by-sa/3.0/" TargetMode="External"/><Relationship Id="rId12"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hyperlink" Target="https://commons.wikimedia.org/wiki/File:Animal_tracks_on_snow_(probably_dog_tracks).jpg" TargetMode="External"/><Relationship Id="rId11" Type="http://schemas.openxmlformats.org/officeDocument/2006/relationships/hyperlink" Target="https://www.pexels.com/photo/person-walking-on-snow-1891882/" TargetMode="External"/><Relationship Id="rId5" Type="http://schemas.openxmlformats.org/officeDocument/2006/relationships/hyperlink" Target="https://creativecommons.org/licenses/by/3.0/" TargetMode="External"/><Relationship Id="rId10" Type="http://schemas.openxmlformats.org/officeDocument/2006/relationships/image" Target="../media/image37.jpeg"/><Relationship Id="rId4" Type="http://schemas.openxmlformats.org/officeDocument/2006/relationships/hyperlink" Target="http://www.flickr.com/photos/mt_hood_territory/6555198511/" TargetMode="External"/><Relationship Id="rId9" Type="http://schemas.openxmlformats.org/officeDocument/2006/relationships/hyperlink" Target="https://pixabay.com/en/snow-tracks-traces-snow-mountain-63988/"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27.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0.png"/><Relationship Id="rId4" Type="http://schemas.openxmlformats.org/officeDocument/2006/relationships/hyperlink" Target="http://bit.ly/HFcours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2.png"/><Relationship Id="rId5" Type="http://schemas.openxmlformats.org/officeDocument/2006/relationships/hyperlink" Target="https://www.faa.gov/about/initiatives/sms" TargetMode="Externa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hyperlink" Target="https://pxhere.com/es/photo/1392506"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notesSlide" Target="../notesSlides/notesSlide4.xml"/><Relationship Id="rId7" Type="http://schemas.openxmlformats.org/officeDocument/2006/relationships/hyperlink" Target="http://www.mises.org.es/2018/02/el-coste-invisible-de-palear-nieve/"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0.jpg"/><Relationship Id="rId5" Type="http://schemas.openxmlformats.org/officeDocument/2006/relationships/hyperlink" Target="https://www.flickr.com/photos/22748341@N00/3187272969" TargetMode="Externa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jpg"/><Relationship Id="rId5" Type="http://schemas.openxmlformats.org/officeDocument/2006/relationships/hyperlink" Target="https://creativecommons.org/licenses/by/3.0/" TargetMode="External"/><Relationship Id="rId4" Type="http://schemas.openxmlformats.org/officeDocument/2006/relationships/hyperlink" Target="https://www.flickr.com/photos/williambrawley/12197276904/"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p:txBody>
          <a:bodyPr/>
          <a:lstStyle/>
          <a:p>
            <a:r>
              <a:rPr lang="en-US" dirty="0"/>
              <a:t>Tips for Winter Flight Operations</a:t>
            </a:r>
            <a:endParaRPr lang="en-US" dirty="0">
              <a:solidFill>
                <a:schemeClr val="tx1"/>
              </a:solidFill>
            </a:endParaRPr>
          </a:p>
        </p:txBody>
      </p:sp>
      <p:sp>
        <p:nvSpPr>
          <p:cNvPr id="32785" name="Text Box 17"/>
          <p:cNvSpPr txBox="1">
            <a:spLocks noChangeArrowheads="1"/>
          </p:cNvSpPr>
          <p:nvPr/>
        </p:nvSpPr>
        <p:spPr bwMode="auto">
          <a:xfrm>
            <a:off x="2131597" y="382680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2131597" y="424088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2131597" y="4558884"/>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14CE6-BD51-6D24-BD64-BAA124CB9DC4}"/>
              </a:ext>
            </a:extLst>
          </p:cNvPr>
          <p:cNvSpPr>
            <a:spLocks noGrp="1"/>
          </p:cNvSpPr>
          <p:nvPr>
            <p:ph type="title"/>
          </p:nvPr>
        </p:nvSpPr>
        <p:spPr>
          <a:xfrm>
            <a:off x="660401" y="427037"/>
            <a:ext cx="11296651" cy="609600"/>
          </a:xfrm>
        </p:spPr>
        <p:txBody>
          <a:bodyPr/>
          <a:lstStyle/>
          <a:p>
            <a:r>
              <a:rPr lang="en-US" dirty="0"/>
              <a:t>Shelter</a:t>
            </a:r>
          </a:p>
        </p:txBody>
      </p:sp>
      <p:sp>
        <p:nvSpPr>
          <p:cNvPr id="3" name="Content Placeholder 2">
            <a:extLst>
              <a:ext uri="{FF2B5EF4-FFF2-40B4-BE49-F238E27FC236}">
                <a16:creationId xmlns:a16="http://schemas.microsoft.com/office/drawing/2014/main" id="{70F4E1D5-FE49-E70B-E431-16D9137C5EFD}"/>
              </a:ext>
            </a:extLst>
          </p:cNvPr>
          <p:cNvSpPr>
            <a:spLocks noGrp="1"/>
          </p:cNvSpPr>
          <p:nvPr>
            <p:ph idx="1"/>
          </p:nvPr>
        </p:nvSpPr>
        <p:spPr/>
        <p:txBody>
          <a:bodyPr/>
          <a:lstStyle/>
          <a:p>
            <a:r>
              <a:rPr lang="en-US" dirty="0"/>
              <a:t>What you’re wearing</a:t>
            </a:r>
          </a:p>
          <a:p>
            <a:pPr lvl="1"/>
            <a:r>
              <a:rPr lang="en-US" dirty="0"/>
              <a:t>Layers and loft</a:t>
            </a:r>
          </a:p>
          <a:p>
            <a:pPr lvl="1"/>
            <a:r>
              <a:rPr lang="en-US" dirty="0"/>
              <a:t>Insulated boots</a:t>
            </a:r>
          </a:p>
          <a:p>
            <a:pPr lvl="1"/>
            <a:r>
              <a:rPr lang="en-US" dirty="0"/>
              <a:t>Mittens and gloves</a:t>
            </a:r>
          </a:p>
          <a:p>
            <a:pPr lvl="1"/>
            <a:r>
              <a:rPr lang="en-US" dirty="0"/>
              <a:t>Beanies and Hoods</a:t>
            </a:r>
          </a:p>
          <a:p>
            <a:pPr lvl="1"/>
            <a:r>
              <a:rPr lang="en-US" dirty="0"/>
              <a:t>Water-proof, breathable outer layer</a:t>
            </a:r>
          </a:p>
          <a:p>
            <a:pPr lvl="1"/>
            <a:endParaRPr lang="en-US" dirty="0"/>
          </a:p>
        </p:txBody>
      </p:sp>
      <p:pic>
        <p:nvPicPr>
          <p:cNvPr id="4" name="Picture 3" descr="A person holding a snowboard&#10;&#10;Description automatically generated with low confidence">
            <a:extLst>
              <a:ext uri="{FF2B5EF4-FFF2-40B4-BE49-F238E27FC236}">
                <a16:creationId xmlns:a16="http://schemas.microsoft.com/office/drawing/2014/main" id="{DDA8FA30-EC8C-509C-203C-72514DE260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12" t="16985" r="13620" b="5671"/>
          <a:stretch/>
        </p:blipFill>
        <p:spPr>
          <a:xfrm>
            <a:off x="7981950" y="427037"/>
            <a:ext cx="3759199" cy="540450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2777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650C-5EFA-D544-5A1D-F60D27F36887}"/>
              </a:ext>
            </a:extLst>
          </p:cNvPr>
          <p:cNvSpPr>
            <a:spLocks noGrp="1"/>
          </p:cNvSpPr>
          <p:nvPr>
            <p:ph type="title"/>
          </p:nvPr>
        </p:nvSpPr>
        <p:spPr/>
        <p:txBody>
          <a:bodyPr/>
          <a:lstStyle/>
          <a:p>
            <a:r>
              <a:rPr lang="en-US" dirty="0"/>
              <a:t>Survival gear</a:t>
            </a:r>
          </a:p>
        </p:txBody>
      </p:sp>
      <p:sp>
        <p:nvSpPr>
          <p:cNvPr id="3" name="Content Placeholder 2">
            <a:extLst>
              <a:ext uri="{FF2B5EF4-FFF2-40B4-BE49-F238E27FC236}">
                <a16:creationId xmlns:a16="http://schemas.microsoft.com/office/drawing/2014/main" id="{9FD48C1C-3A07-76EE-1F25-F6B2789A4DFB}"/>
              </a:ext>
            </a:extLst>
          </p:cNvPr>
          <p:cNvSpPr>
            <a:spLocks noGrp="1"/>
          </p:cNvSpPr>
          <p:nvPr>
            <p:ph idx="1"/>
          </p:nvPr>
        </p:nvSpPr>
        <p:spPr>
          <a:xfrm>
            <a:off x="571500" y="1140618"/>
            <a:ext cx="10733617" cy="4391025"/>
          </a:xfrm>
        </p:spPr>
        <p:txBody>
          <a:bodyPr/>
          <a:lstStyle/>
          <a:p>
            <a:r>
              <a:rPr lang="en-US" dirty="0"/>
              <a:t>In your pockets</a:t>
            </a:r>
          </a:p>
          <a:p>
            <a:pPr lvl="1"/>
            <a:r>
              <a:rPr lang="en-US" dirty="0"/>
              <a:t>Knife</a:t>
            </a:r>
          </a:p>
          <a:p>
            <a:pPr lvl="1"/>
            <a:r>
              <a:rPr lang="en-US" dirty="0"/>
              <a:t>Multi-purpose tool</a:t>
            </a:r>
          </a:p>
          <a:p>
            <a:pPr lvl="1"/>
            <a:r>
              <a:rPr lang="en-US" dirty="0"/>
              <a:t>Headlamp</a:t>
            </a:r>
          </a:p>
          <a:p>
            <a:pPr lvl="1"/>
            <a:r>
              <a:rPr lang="en-US" dirty="0"/>
              <a:t>Compass </a:t>
            </a:r>
          </a:p>
          <a:p>
            <a:pPr lvl="1"/>
            <a:r>
              <a:rPr lang="en-US" dirty="0"/>
              <a:t>Flint, striker &amp; Kindling</a:t>
            </a:r>
          </a:p>
          <a:p>
            <a:pPr lvl="1"/>
            <a:endParaRPr lang="en-US" dirty="0"/>
          </a:p>
        </p:txBody>
      </p:sp>
      <p:pic>
        <p:nvPicPr>
          <p:cNvPr id="5" name="Picture 2">
            <a:extLst>
              <a:ext uri="{FF2B5EF4-FFF2-40B4-BE49-F238E27FC236}">
                <a16:creationId xmlns:a16="http://schemas.microsoft.com/office/drawing/2014/main" id="{9DA6C3B0-E634-D738-4FF9-AF0118FC873C}"/>
              </a:ext>
            </a:extLst>
          </p:cNvPr>
          <p:cNvPicPr>
            <a:picLocks noChangeAspect="1" noChangeArrowheads="1"/>
          </p:cNvPicPr>
          <p:nvPr/>
        </p:nvPicPr>
        <p:blipFill rotWithShape="1">
          <a:blip r:embed="rId4" cstate="print">
            <a:lum bright="6000"/>
            <a:extLst>
              <a:ext uri="{28A0092B-C50C-407E-A947-70E740481C1C}">
                <a14:useLocalDpi xmlns:a14="http://schemas.microsoft.com/office/drawing/2010/main" val="0"/>
              </a:ext>
            </a:extLst>
          </a:blip>
          <a:srcRect l="22618" t="5968" r="21358" b="20274"/>
          <a:stretch/>
        </p:blipFill>
        <p:spPr bwMode="auto">
          <a:xfrm>
            <a:off x="8683912" y="649288"/>
            <a:ext cx="3191469" cy="3151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1029">
            <a:extLst>
              <a:ext uri="{FF2B5EF4-FFF2-40B4-BE49-F238E27FC236}">
                <a16:creationId xmlns:a16="http://schemas.microsoft.com/office/drawing/2014/main" id="{56304F1B-12ED-DB74-8A3D-800839446F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511" t="28719" r="32091" b="31034"/>
          <a:stretch/>
        </p:blipFill>
        <p:spPr bwMode="auto">
          <a:xfrm>
            <a:off x="5234979" y="3213560"/>
            <a:ext cx="3105150" cy="2647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5DB685-CFD3-1A0E-D037-660B8FD58716}"/>
              </a:ext>
            </a:extLst>
          </p:cNvPr>
          <p:cNvPicPr>
            <a:picLocks noChangeAspect="1"/>
          </p:cNvPicPr>
          <p:nvPr/>
        </p:nvPicPr>
        <p:blipFill>
          <a:blip r:embed="rId6"/>
          <a:stretch>
            <a:fillRect/>
          </a:stretch>
        </p:blipFill>
        <p:spPr>
          <a:xfrm>
            <a:off x="4576043" y="575532"/>
            <a:ext cx="1362265" cy="2400635"/>
          </a:xfrm>
          <a:prstGeom prst="rect">
            <a:avLst/>
          </a:prstGeom>
        </p:spPr>
      </p:pic>
      <p:pic>
        <p:nvPicPr>
          <p:cNvPr id="9" name="Picture 8">
            <a:extLst>
              <a:ext uri="{FF2B5EF4-FFF2-40B4-BE49-F238E27FC236}">
                <a16:creationId xmlns:a16="http://schemas.microsoft.com/office/drawing/2014/main" id="{D9A0CA3E-CAB7-A0BB-E25B-451C34644850}"/>
              </a:ext>
            </a:extLst>
          </p:cNvPr>
          <p:cNvPicPr>
            <a:picLocks noChangeAspect="1"/>
          </p:cNvPicPr>
          <p:nvPr/>
        </p:nvPicPr>
        <p:blipFill>
          <a:blip r:embed="rId7"/>
          <a:stretch>
            <a:fillRect/>
          </a:stretch>
        </p:blipFill>
        <p:spPr>
          <a:xfrm>
            <a:off x="1192731" y="3840595"/>
            <a:ext cx="2154520" cy="1691048"/>
          </a:xfrm>
          <a:prstGeom prst="rect">
            <a:avLst/>
          </a:prstGeom>
        </p:spPr>
      </p:pic>
    </p:spTree>
    <p:custDataLst>
      <p:tags r:id="rId1"/>
    </p:custDataLst>
    <p:extLst>
      <p:ext uri="{BB962C8B-B14F-4D97-AF65-F5344CB8AC3E}">
        <p14:creationId xmlns:p14="http://schemas.microsoft.com/office/powerpoint/2010/main" val="255757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5650C-5EFA-D544-5A1D-F60D27F36887}"/>
              </a:ext>
            </a:extLst>
          </p:cNvPr>
          <p:cNvSpPr>
            <a:spLocks noGrp="1"/>
          </p:cNvSpPr>
          <p:nvPr>
            <p:ph type="title"/>
          </p:nvPr>
        </p:nvSpPr>
        <p:spPr/>
        <p:txBody>
          <a:bodyPr/>
          <a:lstStyle/>
          <a:p>
            <a:r>
              <a:rPr lang="en-US" dirty="0"/>
              <a:t>Gear</a:t>
            </a:r>
          </a:p>
        </p:txBody>
      </p:sp>
      <p:sp>
        <p:nvSpPr>
          <p:cNvPr id="3" name="Content Placeholder 2">
            <a:extLst>
              <a:ext uri="{FF2B5EF4-FFF2-40B4-BE49-F238E27FC236}">
                <a16:creationId xmlns:a16="http://schemas.microsoft.com/office/drawing/2014/main" id="{9FD48C1C-3A07-76EE-1F25-F6B2789A4DFB}"/>
              </a:ext>
            </a:extLst>
          </p:cNvPr>
          <p:cNvSpPr>
            <a:spLocks noGrp="1"/>
          </p:cNvSpPr>
          <p:nvPr>
            <p:ph idx="1"/>
          </p:nvPr>
        </p:nvSpPr>
        <p:spPr>
          <a:xfrm>
            <a:off x="571500" y="1140618"/>
            <a:ext cx="10733617" cy="4391025"/>
          </a:xfrm>
        </p:spPr>
        <p:txBody>
          <a:bodyPr/>
          <a:lstStyle/>
          <a:p>
            <a:r>
              <a:rPr lang="en-US" dirty="0"/>
              <a:t>In a vest</a:t>
            </a:r>
          </a:p>
          <a:p>
            <a:pPr lvl="1"/>
            <a:r>
              <a:rPr lang="en-US" dirty="0"/>
              <a:t>First Aid kit</a:t>
            </a:r>
          </a:p>
          <a:p>
            <a:pPr lvl="1"/>
            <a:r>
              <a:rPr lang="en-US" dirty="0"/>
              <a:t>Rations</a:t>
            </a:r>
          </a:p>
          <a:p>
            <a:pPr lvl="1"/>
            <a:r>
              <a:rPr lang="en-US" dirty="0"/>
              <a:t>Signaling devices</a:t>
            </a:r>
          </a:p>
          <a:p>
            <a:pPr lvl="1"/>
            <a:r>
              <a:rPr lang="en-US" dirty="0"/>
              <a:t>Rain slicker</a:t>
            </a:r>
          </a:p>
          <a:p>
            <a:pPr lvl="1"/>
            <a:endParaRPr lang="en-US" dirty="0"/>
          </a:p>
          <a:p>
            <a:pPr lvl="1"/>
            <a:endParaRPr lang="en-US" dirty="0"/>
          </a:p>
        </p:txBody>
      </p:sp>
      <p:pic>
        <p:nvPicPr>
          <p:cNvPr id="6" name="Picture 3">
            <a:extLst>
              <a:ext uri="{FF2B5EF4-FFF2-40B4-BE49-F238E27FC236}">
                <a16:creationId xmlns:a16="http://schemas.microsoft.com/office/drawing/2014/main" id="{DE246DD6-ECB1-2730-A71F-88AF46DA73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7969" t="11458" r="24219" b="16145"/>
          <a:stretch>
            <a:fillRect/>
          </a:stretch>
        </p:blipFill>
        <p:spPr bwMode="auto">
          <a:xfrm>
            <a:off x="5295900" y="954088"/>
            <a:ext cx="3048000" cy="2863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93458FAA-9865-6C7B-E665-01B6D66973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09" t="15329" r="8775" b="16628"/>
          <a:stretch/>
        </p:blipFill>
        <p:spPr bwMode="auto">
          <a:xfrm>
            <a:off x="8515351" y="2857499"/>
            <a:ext cx="3352800" cy="26741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7416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15C79-64A3-3A8D-961D-A1807BA65543}"/>
              </a:ext>
            </a:extLst>
          </p:cNvPr>
          <p:cNvSpPr>
            <a:spLocks noGrp="1"/>
          </p:cNvSpPr>
          <p:nvPr>
            <p:ph type="title"/>
          </p:nvPr>
        </p:nvSpPr>
        <p:spPr/>
        <p:txBody>
          <a:bodyPr/>
          <a:lstStyle/>
          <a:p>
            <a:r>
              <a:rPr lang="en-US" dirty="0"/>
              <a:t>Gear</a:t>
            </a:r>
          </a:p>
        </p:txBody>
      </p:sp>
      <p:pic>
        <p:nvPicPr>
          <p:cNvPr id="5" name="Content Placeholder 4" descr="A picture containing table, indoor, plastic&#10;&#10;Description automatically generated">
            <a:extLst>
              <a:ext uri="{FF2B5EF4-FFF2-40B4-BE49-F238E27FC236}">
                <a16:creationId xmlns:a16="http://schemas.microsoft.com/office/drawing/2014/main" id="{CFAA8E58-C5C9-C0A6-7E29-3F2C0DC75DEE}"/>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4935" t="5313" r="2115" b="7050"/>
          <a:stretch/>
        </p:blipFill>
        <p:spPr>
          <a:xfrm>
            <a:off x="2878256" y="954088"/>
            <a:ext cx="5979994" cy="4360862"/>
          </a:xfrm>
          <a:prstGeom prst="rect">
            <a:avLst/>
          </a:prstGeom>
          <a:ln>
            <a:noFill/>
          </a:ln>
          <a:effectLst>
            <a:outerShdw blurRad="292100" dist="139700" dir="2700000" algn="tl" rotWithShape="0">
              <a:srgbClr val="333333">
                <a:alpha val="65000"/>
              </a:srgbClr>
            </a:outerShdw>
          </a:effectLst>
        </p:spPr>
      </p:pic>
      <p:pic>
        <p:nvPicPr>
          <p:cNvPr id="4" name="Picture 3" descr="A view of the clouds from an airplane window&#10;&#10;Description automatically generated with low confidence">
            <a:extLst>
              <a:ext uri="{FF2B5EF4-FFF2-40B4-BE49-F238E27FC236}">
                <a16:creationId xmlns:a16="http://schemas.microsoft.com/office/drawing/2014/main" id="{CC2A1BE2-9ED0-50FC-6805-E5356F5A98C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81600" y="2834640"/>
            <a:ext cx="1828800" cy="1188720"/>
          </a:xfrm>
          <a:prstGeom prst="rect">
            <a:avLst/>
          </a:prstGeom>
        </p:spPr>
      </p:pic>
    </p:spTree>
    <p:custDataLst>
      <p:tags r:id="rId1"/>
    </p:custDataLst>
    <p:extLst>
      <p:ext uri="{BB962C8B-B14F-4D97-AF65-F5344CB8AC3E}">
        <p14:creationId xmlns:p14="http://schemas.microsoft.com/office/powerpoint/2010/main" val="291762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3AB57-9B3D-6B30-E10F-167350414669}"/>
              </a:ext>
            </a:extLst>
          </p:cNvPr>
          <p:cNvSpPr>
            <a:spLocks noGrp="1"/>
          </p:cNvSpPr>
          <p:nvPr>
            <p:ph type="title"/>
          </p:nvPr>
        </p:nvSpPr>
        <p:spPr/>
        <p:txBody>
          <a:bodyPr/>
          <a:lstStyle/>
          <a:p>
            <a:r>
              <a:rPr lang="en-US" dirty="0"/>
              <a:t>Flight route	</a:t>
            </a:r>
          </a:p>
        </p:txBody>
      </p:sp>
      <p:pic>
        <p:nvPicPr>
          <p:cNvPr id="14" name="Picture 4">
            <a:extLst>
              <a:ext uri="{FF2B5EF4-FFF2-40B4-BE49-F238E27FC236}">
                <a16:creationId xmlns:a16="http://schemas.microsoft.com/office/drawing/2014/main" id="{AF0F47E3-C462-E88D-41B0-6CAEFA4EC6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57" r="5197"/>
          <a:stretch/>
        </p:blipFill>
        <p:spPr bwMode="auto">
          <a:xfrm>
            <a:off x="398546" y="1744662"/>
            <a:ext cx="3686175"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a:extLst>
              <a:ext uri="{FF2B5EF4-FFF2-40B4-BE49-F238E27FC236}">
                <a16:creationId xmlns:a16="http://schemas.microsoft.com/office/drawing/2014/main" id="{7E5E58CC-C56D-4795-7012-5FF4065364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268" t="-224" r="-8557" b="5352"/>
          <a:stretch/>
        </p:blipFill>
        <p:spPr bwMode="auto">
          <a:xfrm>
            <a:off x="7583588" y="1744662"/>
            <a:ext cx="4497268"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72A6027-DF18-5105-E4D5-FEA47D0A140C}"/>
              </a:ext>
            </a:extLst>
          </p:cNvPr>
          <p:cNvPicPr>
            <a:picLocks noChangeAspect="1"/>
          </p:cNvPicPr>
          <p:nvPr/>
        </p:nvPicPr>
        <p:blipFill rotWithShape="1">
          <a:blip r:embed="rId6"/>
          <a:srcRect l="20197" r="4900"/>
          <a:stretch/>
        </p:blipFill>
        <p:spPr>
          <a:xfrm>
            <a:off x="4333993" y="649288"/>
            <a:ext cx="3360738" cy="4931474"/>
          </a:xfrm>
          <a:prstGeom prst="rect">
            <a:avLst/>
          </a:prstGeom>
          <a:ln>
            <a:solidFill>
              <a:srgbClr val="CC0099"/>
            </a:solidFill>
          </a:ln>
          <a:effectLst>
            <a:outerShdw blurRad="292100" dist="139700" dir="2700000" algn="tl" rotWithShape="0">
              <a:srgbClr val="333333">
                <a:alpha val="65000"/>
              </a:srgbClr>
            </a:outerShdw>
          </a:effectLst>
        </p:spPr>
      </p:pic>
      <p:cxnSp>
        <p:nvCxnSpPr>
          <p:cNvPr id="4" name="Straight Connector 3">
            <a:extLst>
              <a:ext uri="{FF2B5EF4-FFF2-40B4-BE49-F238E27FC236}">
                <a16:creationId xmlns:a16="http://schemas.microsoft.com/office/drawing/2014/main" id="{061ACDA7-6495-7865-3798-01A37952CA8B}"/>
              </a:ext>
            </a:extLst>
          </p:cNvPr>
          <p:cNvCxnSpPr/>
          <p:nvPr/>
        </p:nvCxnSpPr>
        <p:spPr bwMode="auto">
          <a:xfrm flipH="1" flipV="1">
            <a:off x="4832536" y="1454712"/>
            <a:ext cx="2282967" cy="3558722"/>
          </a:xfrm>
          <a:prstGeom prst="line">
            <a:avLst/>
          </a:prstGeom>
          <a:noFill/>
          <a:ln w="31750" cap="flat" cmpd="sng" algn="ctr">
            <a:solidFill>
              <a:srgbClr val="CC00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Freeform: Shape 7">
            <a:extLst>
              <a:ext uri="{FF2B5EF4-FFF2-40B4-BE49-F238E27FC236}">
                <a16:creationId xmlns:a16="http://schemas.microsoft.com/office/drawing/2014/main" id="{D78FA95C-FD0B-71A3-45D5-EF6E46DE6E35}"/>
              </a:ext>
            </a:extLst>
          </p:cNvPr>
          <p:cNvSpPr/>
          <p:nvPr/>
        </p:nvSpPr>
        <p:spPr bwMode="auto">
          <a:xfrm>
            <a:off x="4808376" y="1524000"/>
            <a:ext cx="2276669" cy="3614057"/>
          </a:xfrm>
          <a:custGeom>
            <a:avLst/>
            <a:gdLst>
              <a:gd name="connsiteX0" fmla="*/ 2276669 w 2276669"/>
              <a:gd name="connsiteY0" fmla="*/ 3558073 h 3614057"/>
              <a:gd name="connsiteX1" fmla="*/ 2170922 w 2276669"/>
              <a:gd name="connsiteY1" fmla="*/ 3564294 h 3614057"/>
              <a:gd name="connsiteX2" fmla="*/ 2152261 w 2276669"/>
              <a:gd name="connsiteY2" fmla="*/ 3570514 h 3614057"/>
              <a:gd name="connsiteX3" fmla="*/ 2127379 w 2276669"/>
              <a:gd name="connsiteY3" fmla="*/ 3576735 h 3614057"/>
              <a:gd name="connsiteX4" fmla="*/ 2102497 w 2276669"/>
              <a:gd name="connsiteY4" fmla="*/ 3595396 h 3614057"/>
              <a:gd name="connsiteX5" fmla="*/ 1971869 w 2276669"/>
              <a:gd name="connsiteY5" fmla="*/ 3614057 h 3614057"/>
              <a:gd name="connsiteX6" fmla="*/ 1915885 w 2276669"/>
              <a:gd name="connsiteY6" fmla="*/ 3607837 h 3614057"/>
              <a:gd name="connsiteX7" fmla="*/ 1897224 w 2276669"/>
              <a:gd name="connsiteY7" fmla="*/ 3595396 h 3614057"/>
              <a:gd name="connsiteX8" fmla="*/ 1872342 w 2276669"/>
              <a:gd name="connsiteY8" fmla="*/ 3582955 h 3614057"/>
              <a:gd name="connsiteX9" fmla="*/ 1835020 w 2276669"/>
              <a:gd name="connsiteY9" fmla="*/ 3576735 h 3614057"/>
              <a:gd name="connsiteX10" fmla="*/ 1741714 w 2276669"/>
              <a:gd name="connsiteY10" fmla="*/ 3533192 h 3614057"/>
              <a:gd name="connsiteX11" fmla="*/ 1710612 w 2276669"/>
              <a:gd name="connsiteY11" fmla="*/ 3526971 h 3614057"/>
              <a:gd name="connsiteX12" fmla="*/ 1691951 w 2276669"/>
              <a:gd name="connsiteY12" fmla="*/ 3514531 h 3614057"/>
              <a:gd name="connsiteX13" fmla="*/ 1660848 w 2276669"/>
              <a:gd name="connsiteY13" fmla="*/ 3508310 h 3614057"/>
              <a:gd name="connsiteX14" fmla="*/ 1611085 w 2276669"/>
              <a:gd name="connsiteY14" fmla="*/ 3495869 h 3614057"/>
              <a:gd name="connsiteX15" fmla="*/ 1449355 w 2276669"/>
              <a:gd name="connsiteY15" fmla="*/ 3477208 h 3614057"/>
              <a:gd name="connsiteX16" fmla="*/ 1219200 w 2276669"/>
              <a:gd name="connsiteY16" fmla="*/ 3464767 h 3614057"/>
              <a:gd name="connsiteX17" fmla="*/ 1163216 w 2276669"/>
              <a:gd name="connsiteY17" fmla="*/ 3458547 h 3614057"/>
              <a:gd name="connsiteX18" fmla="*/ 1082351 w 2276669"/>
              <a:gd name="connsiteY18" fmla="*/ 3439886 h 3614057"/>
              <a:gd name="connsiteX19" fmla="*/ 1063689 w 2276669"/>
              <a:gd name="connsiteY19" fmla="*/ 3427445 h 3614057"/>
              <a:gd name="connsiteX20" fmla="*/ 1026367 w 2276669"/>
              <a:gd name="connsiteY20" fmla="*/ 3408784 h 3614057"/>
              <a:gd name="connsiteX21" fmla="*/ 976604 w 2276669"/>
              <a:gd name="connsiteY21" fmla="*/ 3359020 h 3614057"/>
              <a:gd name="connsiteX22" fmla="*/ 951722 w 2276669"/>
              <a:gd name="connsiteY22" fmla="*/ 3334139 h 3614057"/>
              <a:gd name="connsiteX23" fmla="*/ 920620 w 2276669"/>
              <a:gd name="connsiteY23" fmla="*/ 3315478 h 3614057"/>
              <a:gd name="connsiteX24" fmla="*/ 895738 w 2276669"/>
              <a:gd name="connsiteY24" fmla="*/ 3303037 h 3614057"/>
              <a:gd name="connsiteX25" fmla="*/ 833534 w 2276669"/>
              <a:gd name="connsiteY25" fmla="*/ 3265714 h 3614057"/>
              <a:gd name="connsiteX26" fmla="*/ 802432 w 2276669"/>
              <a:gd name="connsiteY26" fmla="*/ 3247053 h 3614057"/>
              <a:gd name="connsiteX27" fmla="*/ 702906 w 2276669"/>
              <a:gd name="connsiteY27" fmla="*/ 3203510 h 3614057"/>
              <a:gd name="connsiteX28" fmla="*/ 622040 w 2276669"/>
              <a:gd name="connsiteY28" fmla="*/ 3178629 h 3614057"/>
              <a:gd name="connsiteX29" fmla="*/ 584718 w 2276669"/>
              <a:gd name="connsiteY29" fmla="*/ 3166188 h 3614057"/>
              <a:gd name="connsiteX30" fmla="*/ 566057 w 2276669"/>
              <a:gd name="connsiteY30" fmla="*/ 3159967 h 3614057"/>
              <a:gd name="connsiteX31" fmla="*/ 528734 w 2276669"/>
              <a:gd name="connsiteY31" fmla="*/ 3135086 h 3614057"/>
              <a:gd name="connsiteX32" fmla="*/ 485191 w 2276669"/>
              <a:gd name="connsiteY32" fmla="*/ 3097763 h 3614057"/>
              <a:gd name="connsiteX33" fmla="*/ 466530 w 2276669"/>
              <a:gd name="connsiteY33" fmla="*/ 3091543 h 3614057"/>
              <a:gd name="connsiteX34" fmla="*/ 435428 w 2276669"/>
              <a:gd name="connsiteY34" fmla="*/ 3048000 h 3614057"/>
              <a:gd name="connsiteX35" fmla="*/ 398106 w 2276669"/>
              <a:gd name="connsiteY35" fmla="*/ 2998237 h 3614057"/>
              <a:gd name="connsiteX36" fmla="*/ 379444 w 2276669"/>
              <a:gd name="connsiteY36" fmla="*/ 2960914 h 3614057"/>
              <a:gd name="connsiteX37" fmla="*/ 360783 w 2276669"/>
              <a:gd name="connsiteY37" fmla="*/ 2923592 h 3614057"/>
              <a:gd name="connsiteX38" fmla="*/ 329681 w 2276669"/>
              <a:gd name="connsiteY38" fmla="*/ 2898710 h 3614057"/>
              <a:gd name="connsiteX39" fmla="*/ 323461 w 2276669"/>
              <a:gd name="connsiteY39" fmla="*/ 2880049 h 3614057"/>
              <a:gd name="connsiteX40" fmla="*/ 292359 w 2276669"/>
              <a:gd name="connsiteY40" fmla="*/ 2836506 h 3614057"/>
              <a:gd name="connsiteX41" fmla="*/ 261257 w 2276669"/>
              <a:gd name="connsiteY41" fmla="*/ 2755641 h 3614057"/>
              <a:gd name="connsiteX42" fmla="*/ 230155 w 2276669"/>
              <a:gd name="connsiteY42" fmla="*/ 2712098 h 3614057"/>
              <a:gd name="connsiteX43" fmla="*/ 223934 w 2276669"/>
              <a:gd name="connsiteY43" fmla="*/ 2693437 h 3614057"/>
              <a:gd name="connsiteX44" fmla="*/ 199053 w 2276669"/>
              <a:gd name="connsiteY44" fmla="*/ 2656114 h 3614057"/>
              <a:gd name="connsiteX45" fmla="*/ 180391 w 2276669"/>
              <a:gd name="connsiteY45" fmla="*/ 2618792 h 3614057"/>
              <a:gd name="connsiteX46" fmla="*/ 167951 w 2276669"/>
              <a:gd name="connsiteY46" fmla="*/ 2562808 h 3614057"/>
              <a:gd name="connsiteX47" fmla="*/ 161730 w 2276669"/>
              <a:gd name="connsiteY47" fmla="*/ 2537927 h 3614057"/>
              <a:gd name="connsiteX48" fmla="*/ 155510 w 2276669"/>
              <a:gd name="connsiteY48" fmla="*/ 2488163 h 3614057"/>
              <a:gd name="connsiteX49" fmla="*/ 136848 w 2276669"/>
              <a:gd name="connsiteY49" fmla="*/ 2425959 h 3614057"/>
              <a:gd name="connsiteX50" fmla="*/ 124408 w 2276669"/>
              <a:gd name="connsiteY50" fmla="*/ 2382416 h 3614057"/>
              <a:gd name="connsiteX51" fmla="*/ 118187 w 2276669"/>
              <a:gd name="connsiteY51" fmla="*/ 2363755 h 3614057"/>
              <a:gd name="connsiteX52" fmla="*/ 105746 w 2276669"/>
              <a:gd name="connsiteY52" fmla="*/ 2313992 h 3614057"/>
              <a:gd name="connsiteX53" fmla="*/ 93306 w 2276669"/>
              <a:gd name="connsiteY53" fmla="*/ 1878563 h 3614057"/>
              <a:gd name="connsiteX54" fmla="*/ 99526 w 2276669"/>
              <a:gd name="connsiteY54" fmla="*/ 1716833 h 3614057"/>
              <a:gd name="connsiteX55" fmla="*/ 105746 w 2276669"/>
              <a:gd name="connsiteY55" fmla="*/ 1617306 h 3614057"/>
              <a:gd name="connsiteX56" fmla="*/ 111967 w 2276669"/>
              <a:gd name="connsiteY56" fmla="*/ 1586204 h 3614057"/>
              <a:gd name="connsiteX57" fmla="*/ 118187 w 2276669"/>
              <a:gd name="connsiteY57" fmla="*/ 1536441 h 3614057"/>
              <a:gd name="connsiteX58" fmla="*/ 111967 w 2276669"/>
              <a:gd name="connsiteY58" fmla="*/ 1250302 h 3614057"/>
              <a:gd name="connsiteX59" fmla="*/ 105746 w 2276669"/>
              <a:gd name="connsiteY59" fmla="*/ 1175657 h 3614057"/>
              <a:gd name="connsiteX60" fmla="*/ 93306 w 2276669"/>
              <a:gd name="connsiteY60" fmla="*/ 597159 h 3614057"/>
              <a:gd name="connsiteX61" fmla="*/ 80865 w 2276669"/>
              <a:gd name="connsiteY61" fmla="*/ 522514 h 3614057"/>
              <a:gd name="connsiteX62" fmla="*/ 68424 w 2276669"/>
              <a:gd name="connsiteY62" fmla="*/ 485192 h 3614057"/>
              <a:gd name="connsiteX63" fmla="*/ 62204 w 2276669"/>
              <a:gd name="connsiteY63" fmla="*/ 454090 h 3614057"/>
              <a:gd name="connsiteX64" fmla="*/ 55983 w 2276669"/>
              <a:gd name="connsiteY64" fmla="*/ 404327 h 3614057"/>
              <a:gd name="connsiteX65" fmla="*/ 49763 w 2276669"/>
              <a:gd name="connsiteY65" fmla="*/ 385665 h 3614057"/>
              <a:gd name="connsiteX66" fmla="*/ 43542 w 2276669"/>
              <a:gd name="connsiteY66" fmla="*/ 354563 h 3614057"/>
              <a:gd name="connsiteX67" fmla="*/ 37322 w 2276669"/>
              <a:gd name="connsiteY67" fmla="*/ 335902 h 3614057"/>
              <a:gd name="connsiteX68" fmla="*/ 24881 w 2276669"/>
              <a:gd name="connsiteY68" fmla="*/ 292359 h 3614057"/>
              <a:gd name="connsiteX69" fmla="*/ 18661 w 2276669"/>
              <a:gd name="connsiteY69" fmla="*/ 255037 h 3614057"/>
              <a:gd name="connsiteX70" fmla="*/ 12440 w 2276669"/>
              <a:gd name="connsiteY70" fmla="*/ 236376 h 3614057"/>
              <a:gd name="connsiteX71" fmla="*/ 0 w 2276669"/>
              <a:gd name="connsiteY71" fmla="*/ 130629 h 3614057"/>
              <a:gd name="connsiteX72" fmla="*/ 31102 w 2276669"/>
              <a:gd name="connsiteY72" fmla="*/ 0 h 361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276669" h="3614057">
                <a:moveTo>
                  <a:pt x="2276669" y="3558073"/>
                </a:moveTo>
                <a:cubicBezTo>
                  <a:pt x="2241420" y="3560147"/>
                  <a:pt x="2206057" y="3560780"/>
                  <a:pt x="2170922" y="3564294"/>
                </a:cubicBezTo>
                <a:cubicBezTo>
                  <a:pt x="2164398" y="3564946"/>
                  <a:pt x="2158565" y="3568713"/>
                  <a:pt x="2152261" y="3570514"/>
                </a:cubicBezTo>
                <a:cubicBezTo>
                  <a:pt x="2144041" y="3572863"/>
                  <a:pt x="2135673" y="3574661"/>
                  <a:pt x="2127379" y="3576735"/>
                </a:cubicBezTo>
                <a:cubicBezTo>
                  <a:pt x="2119085" y="3582955"/>
                  <a:pt x="2111289" y="3589901"/>
                  <a:pt x="2102497" y="3595396"/>
                </a:cubicBezTo>
                <a:cubicBezTo>
                  <a:pt x="2058498" y="3622895"/>
                  <a:pt x="2039411" y="3610084"/>
                  <a:pt x="1971869" y="3614057"/>
                </a:cubicBezTo>
                <a:cubicBezTo>
                  <a:pt x="1953208" y="3611984"/>
                  <a:pt x="1934101" y="3612391"/>
                  <a:pt x="1915885" y="3607837"/>
                </a:cubicBezTo>
                <a:cubicBezTo>
                  <a:pt x="1908632" y="3606024"/>
                  <a:pt x="1903715" y="3599105"/>
                  <a:pt x="1897224" y="3595396"/>
                </a:cubicBezTo>
                <a:cubicBezTo>
                  <a:pt x="1889173" y="3590795"/>
                  <a:pt x="1881224" y="3585620"/>
                  <a:pt x="1872342" y="3582955"/>
                </a:cubicBezTo>
                <a:cubicBezTo>
                  <a:pt x="1860262" y="3579331"/>
                  <a:pt x="1847461" y="3578808"/>
                  <a:pt x="1835020" y="3576735"/>
                </a:cubicBezTo>
                <a:cubicBezTo>
                  <a:pt x="1818207" y="3568329"/>
                  <a:pt x="1771753" y="3540702"/>
                  <a:pt x="1741714" y="3533192"/>
                </a:cubicBezTo>
                <a:cubicBezTo>
                  <a:pt x="1731457" y="3530628"/>
                  <a:pt x="1720979" y="3529045"/>
                  <a:pt x="1710612" y="3526971"/>
                </a:cubicBezTo>
                <a:cubicBezTo>
                  <a:pt x="1704392" y="3522824"/>
                  <a:pt x="1698951" y="3517156"/>
                  <a:pt x="1691951" y="3514531"/>
                </a:cubicBezTo>
                <a:cubicBezTo>
                  <a:pt x="1682051" y="3510819"/>
                  <a:pt x="1671150" y="3510688"/>
                  <a:pt x="1660848" y="3508310"/>
                </a:cubicBezTo>
                <a:cubicBezTo>
                  <a:pt x="1644188" y="3504465"/>
                  <a:pt x="1627673" y="3500016"/>
                  <a:pt x="1611085" y="3495869"/>
                </a:cubicBezTo>
                <a:cubicBezTo>
                  <a:pt x="1545359" y="3479438"/>
                  <a:pt x="1575471" y="3485615"/>
                  <a:pt x="1449355" y="3477208"/>
                </a:cubicBezTo>
                <a:cubicBezTo>
                  <a:pt x="1310486" y="3467951"/>
                  <a:pt x="1387187" y="3472404"/>
                  <a:pt x="1219200" y="3464767"/>
                </a:cubicBezTo>
                <a:lnTo>
                  <a:pt x="1163216" y="3458547"/>
                </a:lnTo>
                <a:cubicBezTo>
                  <a:pt x="1129772" y="3454367"/>
                  <a:pt x="1112938" y="3453480"/>
                  <a:pt x="1082351" y="3439886"/>
                </a:cubicBezTo>
                <a:cubicBezTo>
                  <a:pt x="1075519" y="3436850"/>
                  <a:pt x="1070224" y="3431076"/>
                  <a:pt x="1063689" y="3427445"/>
                </a:cubicBezTo>
                <a:cubicBezTo>
                  <a:pt x="1051530" y="3420690"/>
                  <a:pt x="1038808" y="3415004"/>
                  <a:pt x="1026367" y="3408784"/>
                </a:cubicBezTo>
                <a:lnTo>
                  <a:pt x="976604" y="3359020"/>
                </a:lnTo>
                <a:cubicBezTo>
                  <a:pt x="968310" y="3350726"/>
                  <a:pt x="961780" y="3340174"/>
                  <a:pt x="951722" y="3334139"/>
                </a:cubicBezTo>
                <a:cubicBezTo>
                  <a:pt x="941355" y="3327919"/>
                  <a:pt x="931189" y="3321350"/>
                  <a:pt x="920620" y="3315478"/>
                </a:cubicBezTo>
                <a:cubicBezTo>
                  <a:pt x="912514" y="3310975"/>
                  <a:pt x="903789" y="3307638"/>
                  <a:pt x="895738" y="3303037"/>
                </a:cubicBezTo>
                <a:cubicBezTo>
                  <a:pt x="874743" y="3291040"/>
                  <a:pt x="854269" y="3278155"/>
                  <a:pt x="833534" y="3265714"/>
                </a:cubicBezTo>
                <a:cubicBezTo>
                  <a:pt x="823167" y="3259494"/>
                  <a:pt x="813246" y="3252460"/>
                  <a:pt x="802432" y="3247053"/>
                </a:cubicBezTo>
                <a:cubicBezTo>
                  <a:pt x="755031" y="3223351"/>
                  <a:pt x="781491" y="3235869"/>
                  <a:pt x="702906" y="3203510"/>
                </a:cubicBezTo>
                <a:cubicBezTo>
                  <a:pt x="649096" y="3181353"/>
                  <a:pt x="693100" y="3198931"/>
                  <a:pt x="622040" y="3178629"/>
                </a:cubicBezTo>
                <a:cubicBezTo>
                  <a:pt x="609431" y="3175026"/>
                  <a:pt x="597159" y="3170335"/>
                  <a:pt x="584718" y="3166188"/>
                </a:cubicBezTo>
                <a:cubicBezTo>
                  <a:pt x="578498" y="3164114"/>
                  <a:pt x="571513" y="3163604"/>
                  <a:pt x="566057" y="3159967"/>
                </a:cubicBezTo>
                <a:cubicBezTo>
                  <a:pt x="553616" y="3151673"/>
                  <a:pt x="539306" y="3145659"/>
                  <a:pt x="528734" y="3135086"/>
                </a:cubicBezTo>
                <a:cubicBezTo>
                  <a:pt x="514026" y="3120377"/>
                  <a:pt x="503813" y="3108404"/>
                  <a:pt x="485191" y="3097763"/>
                </a:cubicBezTo>
                <a:cubicBezTo>
                  <a:pt x="479498" y="3094510"/>
                  <a:pt x="472750" y="3093616"/>
                  <a:pt x="466530" y="3091543"/>
                </a:cubicBezTo>
                <a:cubicBezTo>
                  <a:pt x="436863" y="3032209"/>
                  <a:pt x="473255" y="3098437"/>
                  <a:pt x="435428" y="3048000"/>
                </a:cubicBezTo>
                <a:cubicBezTo>
                  <a:pt x="389054" y="2986168"/>
                  <a:pt x="442187" y="3042318"/>
                  <a:pt x="398106" y="2998237"/>
                </a:cubicBezTo>
                <a:cubicBezTo>
                  <a:pt x="382467" y="2951326"/>
                  <a:pt x="403564" y="3009156"/>
                  <a:pt x="379444" y="2960914"/>
                </a:cubicBezTo>
                <a:cubicBezTo>
                  <a:pt x="369325" y="2940676"/>
                  <a:pt x="378611" y="2941420"/>
                  <a:pt x="360783" y="2923592"/>
                </a:cubicBezTo>
                <a:cubicBezTo>
                  <a:pt x="351395" y="2914204"/>
                  <a:pt x="340048" y="2907004"/>
                  <a:pt x="329681" y="2898710"/>
                </a:cubicBezTo>
                <a:cubicBezTo>
                  <a:pt x="327608" y="2892490"/>
                  <a:pt x="326714" y="2885742"/>
                  <a:pt x="323461" y="2880049"/>
                </a:cubicBezTo>
                <a:cubicBezTo>
                  <a:pt x="312192" y="2860328"/>
                  <a:pt x="301986" y="2855759"/>
                  <a:pt x="292359" y="2836506"/>
                </a:cubicBezTo>
                <a:cubicBezTo>
                  <a:pt x="273190" y="2798171"/>
                  <a:pt x="308617" y="2818786"/>
                  <a:pt x="261257" y="2755641"/>
                </a:cubicBezTo>
                <a:cubicBezTo>
                  <a:pt x="257026" y="2750000"/>
                  <a:pt x="234706" y="2721199"/>
                  <a:pt x="230155" y="2712098"/>
                </a:cubicBezTo>
                <a:cubicBezTo>
                  <a:pt x="227223" y="2706233"/>
                  <a:pt x="227118" y="2699169"/>
                  <a:pt x="223934" y="2693437"/>
                </a:cubicBezTo>
                <a:cubicBezTo>
                  <a:pt x="216673" y="2680367"/>
                  <a:pt x="205740" y="2669487"/>
                  <a:pt x="199053" y="2656114"/>
                </a:cubicBezTo>
                <a:lnTo>
                  <a:pt x="180391" y="2618792"/>
                </a:lnTo>
                <a:cubicBezTo>
                  <a:pt x="165210" y="2558065"/>
                  <a:pt x="183758" y="2633938"/>
                  <a:pt x="167951" y="2562808"/>
                </a:cubicBezTo>
                <a:cubicBezTo>
                  <a:pt x="166096" y="2554463"/>
                  <a:pt x="163804" y="2546221"/>
                  <a:pt x="161730" y="2537927"/>
                </a:cubicBezTo>
                <a:cubicBezTo>
                  <a:pt x="159657" y="2521339"/>
                  <a:pt x="158258" y="2504653"/>
                  <a:pt x="155510" y="2488163"/>
                </a:cubicBezTo>
                <a:cubicBezTo>
                  <a:pt x="152377" y="2469368"/>
                  <a:pt x="142375" y="2442541"/>
                  <a:pt x="136848" y="2425959"/>
                </a:cubicBezTo>
                <a:cubicBezTo>
                  <a:pt x="121931" y="2381208"/>
                  <a:pt x="140033" y="2437102"/>
                  <a:pt x="124408" y="2382416"/>
                </a:cubicBezTo>
                <a:cubicBezTo>
                  <a:pt x="122607" y="2376111"/>
                  <a:pt x="119912" y="2370081"/>
                  <a:pt x="118187" y="2363755"/>
                </a:cubicBezTo>
                <a:cubicBezTo>
                  <a:pt x="113688" y="2347259"/>
                  <a:pt x="105746" y="2313992"/>
                  <a:pt x="105746" y="2313992"/>
                </a:cubicBezTo>
                <a:cubicBezTo>
                  <a:pt x="92941" y="2134715"/>
                  <a:pt x="93306" y="2161643"/>
                  <a:pt x="93306" y="1878563"/>
                </a:cubicBezTo>
                <a:cubicBezTo>
                  <a:pt x="93306" y="1824613"/>
                  <a:pt x="96960" y="1770722"/>
                  <a:pt x="99526" y="1716833"/>
                </a:cubicBezTo>
                <a:cubicBezTo>
                  <a:pt x="101107" y="1683630"/>
                  <a:pt x="102594" y="1650397"/>
                  <a:pt x="105746" y="1617306"/>
                </a:cubicBezTo>
                <a:cubicBezTo>
                  <a:pt x="106748" y="1606781"/>
                  <a:pt x="110359" y="1596654"/>
                  <a:pt x="111967" y="1586204"/>
                </a:cubicBezTo>
                <a:cubicBezTo>
                  <a:pt x="114509" y="1569682"/>
                  <a:pt x="116114" y="1553029"/>
                  <a:pt x="118187" y="1536441"/>
                </a:cubicBezTo>
                <a:cubicBezTo>
                  <a:pt x="116114" y="1441061"/>
                  <a:pt x="115255" y="1345648"/>
                  <a:pt x="111967" y="1250302"/>
                </a:cubicBezTo>
                <a:cubicBezTo>
                  <a:pt x="111107" y="1225349"/>
                  <a:pt x="106289" y="1200619"/>
                  <a:pt x="105746" y="1175657"/>
                </a:cubicBezTo>
                <a:cubicBezTo>
                  <a:pt x="101095" y="961719"/>
                  <a:pt x="111938" y="792788"/>
                  <a:pt x="93306" y="597159"/>
                </a:cubicBezTo>
                <a:cubicBezTo>
                  <a:pt x="90435" y="567013"/>
                  <a:pt x="88884" y="549243"/>
                  <a:pt x="80865" y="522514"/>
                </a:cubicBezTo>
                <a:cubicBezTo>
                  <a:pt x="77097" y="509953"/>
                  <a:pt x="70996" y="498051"/>
                  <a:pt x="68424" y="485192"/>
                </a:cubicBezTo>
                <a:cubicBezTo>
                  <a:pt x="66351" y="474825"/>
                  <a:pt x="63812" y="464540"/>
                  <a:pt x="62204" y="454090"/>
                </a:cubicBezTo>
                <a:cubicBezTo>
                  <a:pt x="59662" y="437568"/>
                  <a:pt x="58973" y="420774"/>
                  <a:pt x="55983" y="404327"/>
                </a:cubicBezTo>
                <a:cubicBezTo>
                  <a:pt x="54810" y="397876"/>
                  <a:pt x="51353" y="392026"/>
                  <a:pt x="49763" y="385665"/>
                </a:cubicBezTo>
                <a:cubicBezTo>
                  <a:pt x="47199" y="375408"/>
                  <a:pt x="46106" y="364820"/>
                  <a:pt x="43542" y="354563"/>
                </a:cubicBezTo>
                <a:cubicBezTo>
                  <a:pt x="41952" y="348202"/>
                  <a:pt x="39123" y="342207"/>
                  <a:pt x="37322" y="335902"/>
                </a:cubicBezTo>
                <a:cubicBezTo>
                  <a:pt x="21709" y="281253"/>
                  <a:pt x="39790" y="337081"/>
                  <a:pt x="24881" y="292359"/>
                </a:cubicBezTo>
                <a:cubicBezTo>
                  <a:pt x="22808" y="279918"/>
                  <a:pt x="21397" y="267349"/>
                  <a:pt x="18661" y="255037"/>
                </a:cubicBezTo>
                <a:cubicBezTo>
                  <a:pt x="17239" y="248636"/>
                  <a:pt x="13307" y="242875"/>
                  <a:pt x="12440" y="236376"/>
                </a:cubicBezTo>
                <a:cubicBezTo>
                  <a:pt x="-7439" y="87285"/>
                  <a:pt x="16528" y="213277"/>
                  <a:pt x="0" y="130629"/>
                </a:cubicBezTo>
                <a:lnTo>
                  <a:pt x="31102" y="0"/>
                </a:lnTo>
              </a:path>
            </a:pathLst>
          </a:custGeom>
          <a:noFill/>
          <a:ln w="28575" cap="flat" cmpd="sng" algn="ctr">
            <a:solidFill>
              <a:srgbClr val="CC00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3069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413C-FDC5-50AD-3CE6-9A2C94EE37A5}"/>
              </a:ext>
            </a:extLst>
          </p:cNvPr>
          <p:cNvSpPr>
            <a:spLocks noGrp="1"/>
          </p:cNvSpPr>
          <p:nvPr>
            <p:ph type="title"/>
          </p:nvPr>
        </p:nvSpPr>
        <p:spPr/>
        <p:txBody>
          <a:bodyPr/>
          <a:lstStyle/>
          <a:p>
            <a:r>
              <a:rPr lang="en-US" dirty="0"/>
              <a:t>Flight Plan &amp; Flight Following</a:t>
            </a:r>
          </a:p>
        </p:txBody>
      </p:sp>
      <p:pic>
        <p:nvPicPr>
          <p:cNvPr id="9" name="Picture 8">
            <a:extLst>
              <a:ext uri="{FF2B5EF4-FFF2-40B4-BE49-F238E27FC236}">
                <a16:creationId xmlns:a16="http://schemas.microsoft.com/office/drawing/2014/main" id="{2171859E-F3CA-3040-1620-A3504E87E9EC}"/>
              </a:ext>
            </a:extLst>
          </p:cNvPr>
          <p:cNvPicPr>
            <a:picLocks noChangeAspect="1"/>
          </p:cNvPicPr>
          <p:nvPr/>
        </p:nvPicPr>
        <p:blipFill>
          <a:blip r:embed="rId4"/>
          <a:stretch>
            <a:fillRect/>
          </a:stretch>
        </p:blipFill>
        <p:spPr>
          <a:xfrm>
            <a:off x="571500" y="1914393"/>
            <a:ext cx="4208482" cy="282527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82B9F26-533B-5913-8C1D-8701616C4229}"/>
              </a:ext>
            </a:extLst>
          </p:cNvPr>
          <p:cNvPicPr>
            <a:picLocks noChangeAspect="1"/>
          </p:cNvPicPr>
          <p:nvPr/>
        </p:nvPicPr>
        <p:blipFill rotWithShape="1">
          <a:blip r:embed="rId5"/>
          <a:srcRect l="2166" r="2680"/>
          <a:stretch/>
        </p:blipFill>
        <p:spPr>
          <a:xfrm>
            <a:off x="5048517" y="2138608"/>
            <a:ext cx="6915955" cy="22788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55441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56E61-51A7-4397-D241-681B1A981F7E}"/>
              </a:ext>
            </a:extLst>
          </p:cNvPr>
          <p:cNvSpPr>
            <a:spLocks noGrp="1"/>
          </p:cNvSpPr>
          <p:nvPr>
            <p:ph type="title"/>
          </p:nvPr>
        </p:nvSpPr>
        <p:spPr/>
        <p:txBody>
          <a:bodyPr/>
          <a:lstStyle/>
          <a:p>
            <a:r>
              <a:rPr lang="en-US" dirty="0"/>
              <a:t>Camping gear</a:t>
            </a:r>
          </a:p>
        </p:txBody>
      </p:sp>
      <p:pic>
        <p:nvPicPr>
          <p:cNvPr id="7" name="Picture 6" descr="A picture containing outdoor, night sky, outdoor object&#10;&#10;Description automatically generated">
            <a:extLst>
              <a:ext uri="{FF2B5EF4-FFF2-40B4-BE49-F238E27FC236}">
                <a16:creationId xmlns:a16="http://schemas.microsoft.com/office/drawing/2014/main" id="{5DC677BD-47A4-1616-7A18-56FA2263435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30882" y="649288"/>
            <a:ext cx="3289618" cy="4933950"/>
          </a:xfrm>
          <a:prstGeom prst="rect">
            <a:avLst/>
          </a:prstGeom>
          <a:ln>
            <a:noFill/>
          </a:ln>
          <a:effectLst>
            <a:outerShdw blurRad="292100" dist="139700" dir="2700000" algn="tl" rotWithShape="0">
              <a:srgbClr val="333333">
                <a:alpha val="65000"/>
              </a:srgbClr>
            </a:outerShdw>
          </a:effectLst>
        </p:spPr>
      </p:pic>
      <p:pic>
        <p:nvPicPr>
          <p:cNvPr id="10" name="Content Placeholder 9" descr="A group of people camped on a glacier.&#10;">
            <a:extLst>
              <a:ext uri="{FF2B5EF4-FFF2-40B4-BE49-F238E27FC236}">
                <a16:creationId xmlns:a16="http://schemas.microsoft.com/office/drawing/2014/main" id="{77F6858A-359C-88C7-FCCC-935759E73ED6}"/>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978122" y="1233487"/>
            <a:ext cx="5854700" cy="43910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1720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A6E013-B183-5231-1059-63ADB5EB2DFF}"/>
              </a:ext>
            </a:extLst>
          </p:cNvPr>
          <p:cNvSpPr txBox="1"/>
          <p:nvPr/>
        </p:nvSpPr>
        <p:spPr bwMode="auto">
          <a:xfrm>
            <a:off x="999665" y="4741720"/>
            <a:ext cx="60960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900" dirty="0">
                <a:hlinkClick r:id="rId4" tooltip="http://www.flickr.com/photos/mt_hood_territory/6555198511/"/>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2" name="Title 1">
            <a:extLst>
              <a:ext uri="{FF2B5EF4-FFF2-40B4-BE49-F238E27FC236}">
                <a16:creationId xmlns:a16="http://schemas.microsoft.com/office/drawing/2014/main" id="{073AD9B7-D7F5-34B6-6303-A7EF59C7F0A3}"/>
              </a:ext>
            </a:extLst>
          </p:cNvPr>
          <p:cNvSpPr>
            <a:spLocks noGrp="1"/>
          </p:cNvSpPr>
          <p:nvPr>
            <p:ph type="title"/>
          </p:nvPr>
        </p:nvSpPr>
        <p:spPr/>
        <p:txBody>
          <a:bodyPr/>
          <a:lstStyle/>
          <a:p>
            <a:r>
              <a:rPr lang="en-US" dirty="0"/>
              <a:t>Stay put or hike out?</a:t>
            </a:r>
          </a:p>
        </p:txBody>
      </p:sp>
      <p:sp>
        <p:nvSpPr>
          <p:cNvPr id="6" name="TextBox 5">
            <a:extLst>
              <a:ext uri="{FF2B5EF4-FFF2-40B4-BE49-F238E27FC236}">
                <a16:creationId xmlns:a16="http://schemas.microsoft.com/office/drawing/2014/main" id="{E71FCD8D-E619-482F-5EBF-0327103F924F}"/>
              </a:ext>
            </a:extLst>
          </p:cNvPr>
          <p:cNvSpPr txBox="1"/>
          <p:nvPr/>
        </p:nvSpPr>
        <p:spPr bwMode="auto">
          <a:xfrm>
            <a:off x="8574883" y="4857136"/>
            <a:ext cx="329326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900" dirty="0">
                <a:hlinkClick r:id="rId6" tooltip="https://commons.wikimedia.org/wiki/File:Animal_tracks_on_snow_(probably_dog_tracks).jpg"/>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8" name="Picture 7" descr="A picture containing outdoor, sky, nature, snow&#10;&#10;Description automatically generated">
            <a:extLst>
              <a:ext uri="{FF2B5EF4-FFF2-40B4-BE49-F238E27FC236}">
                <a16:creationId xmlns:a16="http://schemas.microsoft.com/office/drawing/2014/main" id="{367DB6D8-DF5B-5647-18BE-B122CB7D9EE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897617" y="1384017"/>
            <a:ext cx="4949780" cy="3712335"/>
          </a:xfrm>
          <a:prstGeom prst="rect">
            <a:avLst/>
          </a:prstGeom>
        </p:spPr>
      </p:pic>
      <p:pic>
        <p:nvPicPr>
          <p:cNvPr id="12" name="Picture 11" descr="A person walking up a snowy hill&#10;&#10;Description automatically generated with medium confidence">
            <a:extLst>
              <a:ext uri="{FF2B5EF4-FFF2-40B4-BE49-F238E27FC236}">
                <a16:creationId xmlns:a16="http://schemas.microsoft.com/office/drawing/2014/main" id="{171B7D9E-5B31-89E1-4EFA-CBF6371B8F16}"/>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896685" y="649288"/>
            <a:ext cx="3723815" cy="4965087"/>
          </a:xfrm>
          <a:prstGeom prst="rect">
            <a:avLst/>
          </a:prstGeom>
          <a:ln>
            <a:noFill/>
          </a:ln>
          <a:effectLst>
            <a:outerShdw blurRad="292100" dist="139700" dir="2700000" algn="tl" rotWithShape="0">
              <a:srgbClr val="333333">
                <a:alpha val="65000"/>
              </a:srgbClr>
            </a:outerShdw>
          </a:effectLst>
        </p:spPr>
      </p:pic>
      <p:pic>
        <p:nvPicPr>
          <p:cNvPr id="15" name="Picture 14" descr="A group of people around a campfire">
            <a:extLst>
              <a:ext uri="{FF2B5EF4-FFF2-40B4-BE49-F238E27FC236}">
                <a16:creationId xmlns:a16="http://schemas.microsoft.com/office/drawing/2014/main" id="{779CF36C-8B71-EA44-1ACF-4158A6D6E8D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5991" y="1316368"/>
            <a:ext cx="6096000" cy="406717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6807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p:txBody>
          <a:bodyPr/>
          <a:lstStyle/>
          <a:p>
            <a:endParaRPr lang="en-US" altLang="en-US"/>
          </a:p>
        </p:txBody>
      </p:sp>
      <p:sp>
        <p:nvSpPr>
          <p:cNvPr id="300034" name="Line 2"/>
          <p:cNvSpPr>
            <a:spLocks noChangeShapeType="1"/>
          </p:cNvSpPr>
          <p:nvPr/>
        </p:nvSpPr>
        <p:spPr bwMode="auto">
          <a:xfrm>
            <a:off x="1524000" y="1219200"/>
            <a:ext cx="91440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35" name="Line 3"/>
          <p:cNvSpPr>
            <a:spLocks noChangeShapeType="1"/>
          </p:cNvSpPr>
          <p:nvPr/>
        </p:nvSpPr>
        <p:spPr bwMode="auto">
          <a:xfrm>
            <a:off x="1524000" y="1447800"/>
            <a:ext cx="9144000" cy="0"/>
          </a:xfrm>
          <a:prstGeom prst="line">
            <a:avLst/>
          </a:prstGeom>
          <a:noFill/>
          <a:ln w="101600" cmpd="tri">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37" name="Line 5"/>
          <p:cNvSpPr>
            <a:spLocks noChangeShapeType="1"/>
          </p:cNvSpPr>
          <p:nvPr/>
        </p:nvSpPr>
        <p:spPr bwMode="auto">
          <a:xfrm>
            <a:off x="1524000" y="5334000"/>
            <a:ext cx="9144000"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0038" name="Line 6"/>
          <p:cNvSpPr>
            <a:spLocks noChangeShapeType="1"/>
          </p:cNvSpPr>
          <p:nvPr/>
        </p:nvSpPr>
        <p:spPr bwMode="auto">
          <a:xfrm>
            <a:off x="1524000" y="5105400"/>
            <a:ext cx="9144000" cy="0"/>
          </a:xfrm>
          <a:prstGeom prst="line">
            <a:avLst/>
          </a:prstGeom>
          <a:noFill/>
          <a:ln w="76200" cmpd="tri">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 name="Picture 3" descr="A group of people standing next to a large red object in the snow&#10;&#10;Description automatically generated with medium confidence">
            <a:extLst>
              <a:ext uri="{FF2B5EF4-FFF2-40B4-BE49-F238E27FC236}">
                <a16:creationId xmlns:a16="http://schemas.microsoft.com/office/drawing/2014/main" id="{B3A85B8B-82E6-5F5C-32BA-C891A75D3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5351" y="990600"/>
            <a:ext cx="5892800" cy="44196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5DC49ED-0AA2-297A-C5DC-95AC18627685}"/>
              </a:ext>
            </a:extLst>
          </p:cNvPr>
          <p:cNvSpPr txBox="1"/>
          <p:nvPr/>
        </p:nvSpPr>
        <p:spPr bwMode="auto">
          <a:xfrm>
            <a:off x="622478" y="1219200"/>
            <a:ext cx="3657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a:solidFill>
                  <a:srgbClr val="002060"/>
                </a:solidFill>
              </a:rPr>
              <a:t>Preparation</a:t>
            </a:r>
          </a:p>
          <a:p>
            <a:pPr>
              <a:buFontTx/>
              <a:buNone/>
            </a:pPr>
            <a:r>
              <a:rPr lang="en-US" sz="2800" b="1" dirty="0">
                <a:solidFill>
                  <a:srgbClr val="002060"/>
                </a:solidFill>
              </a:rPr>
              <a:t>Planning</a:t>
            </a:r>
          </a:p>
          <a:p>
            <a:pPr>
              <a:buFontTx/>
              <a:buNone/>
            </a:pPr>
            <a:r>
              <a:rPr lang="en-US" sz="2800" b="1" dirty="0">
                <a:solidFill>
                  <a:srgbClr val="002060"/>
                </a:solidFill>
              </a:rPr>
              <a:t>Performance</a:t>
            </a:r>
          </a:p>
        </p:txBody>
      </p:sp>
      <p:sp>
        <p:nvSpPr>
          <p:cNvPr id="6" name="Title 1">
            <a:extLst>
              <a:ext uri="{FF2B5EF4-FFF2-40B4-BE49-F238E27FC236}">
                <a16:creationId xmlns:a16="http://schemas.microsoft.com/office/drawing/2014/main" id="{4DD7FB30-D274-86F6-5A45-74BD7A64B192}"/>
              </a:ext>
            </a:extLst>
          </p:cNvPr>
          <p:cNvSpPr txBox="1">
            <a:spLocks/>
          </p:cNvSpPr>
          <p:nvPr/>
        </p:nvSpPr>
        <p:spPr>
          <a:xfrm>
            <a:off x="571500" y="344488"/>
            <a:ext cx="11296651" cy="60960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a:t>Formula for success</a:t>
            </a:r>
          </a:p>
        </p:txBody>
      </p:sp>
    </p:spTree>
    <p:custDataLst>
      <p:tags r:id="rId1"/>
    </p:custDataLst>
    <p:extLst>
      <p:ext uri="{BB962C8B-B14F-4D97-AF65-F5344CB8AC3E}">
        <p14:creationId xmlns:p14="http://schemas.microsoft.com/office/powerpoint/2010/main" val="112601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352EE3-B3A6-BCEF-DB34-45054B278210}"/>
              </a:ext>
            </a:extLst>
          </p:cNvPr>
          <p:cNvSpPr/>
          <p:nvPr/>
        </p:nvSpPr>
        <p:spPr bwMode="auto">
          <a:xfrm>
            <a:off x="-76200" y="5694921"/>
            <a:ext cx="12306300" cy="135357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0E489652-A77C-A3DE-D9CC-1635A1F78D51}"/>
              </a:ext>
            </a:extLst>
          </p:cNvPr>
          <p:cNvSpPr/>
          <p:nvPr/>
        </p:nvSpPr>
        <p:spPr bwMode="auto">
          <a:xfrm>
            <a:off x="-76200" y="-171450"/>
            <a:ext cx="12268200" cy="715169"/>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6" name="Rectangle 5"/>
          <p:cNvSpPr/>
          <p:nvPr/>
        </p:nvSpPr>
        <p:spPr bwMode="auto">
          <a:xfrm>
            <a:off x="819150" y="5110146"/>
            <a:ext cx="5143500" cy="646331"/>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None/>
              <a:tabLst/>
            </a:pPr>
            <a:r>
              <a:rPr lang="en-US" sz="3600" b="1" i="0" u="none" strike="noStrike" baseline="0" dirty="0">
                <a:solidFill>
                  <a:srgbClr val="0070C0"/>
                </a:solidFill>
                <a:latin typeface="+mn-lt"/>
                <a:hlinkClick r:id="rId4"/>
              </a:rPr>
              <a:t>http://bit.ly/HFcourses</a:t>
            </a:r>
            <a:endParaRPr lang="en-US" sz="3600" b="1" i="0" u="none" strike="noStrike" baseline="0" dirty="0">
              <a:solidFill>
                <a:srgbClr val="0070C0"/>
              </a:solidFill>
              <a:latin typeface="+mn-lt"/>
            </a:endParaRPr>
          </a:p>
        </p:txBody>
      </p:sp>
      <p:sp>
        <p:nvSpPr>
          <p:cNvPr id="7" name="Title 1">
            <a:extLst>
              <a:ext uri="{FF2B5EF4-FFF2-40B4-BE49-F238E27FC236}">
                <a16:creationId xmlns:a16="http://schemas.microsoft.com/office/drawing/2014/main" id="{E75A3576-8F42-E851-D820-DAB51A9211BC}"/>
              </a:ext>
            </a:extLst>
          </p:cNvPr>
          <p:cNvSpPr txBox="1">
            <a:spLocks/>
          </p:cNvSpPr>
          <p:nvPr/>
        </p:nvSpPr>
        <p:spPr bwMode="auto">
          <a:xfrm>
            <a:off x="819150" y="942397"/>
            <a:ext cx="4667250" cy="135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i="1" kern="0" dirty="0">
                <a:solidFill>
                  <a:srgbClr val="4DCFE1"/>
                </a:solidFill>
              </a:rPr>
              <a:t>Begin your Human Factors journey here</a:t>
            </a:r>
          </a:p>
        </p:txBody>
      </p:sp>
      <p:pic>
        <p:nvPicPr>
          <p:cNvPr id="3" name="Picture 2">
            <a:extLst>
              <a:ext uri="{FF2B5EF4-FFF2-40B4-BE49-F238E27FC236}">
                <a16:creationId xmlns:a16="http://schemas.microsoft.com/office/drawing/2014/main" id="{0BC9CC2F-5765-D75D-12DB-BBFB569AE87A}"/>
              </a:ext>
            </a:extLst>
          </p:cNvPr>
          <p:cNvPicPr>
            <a:picLocks noChangeAspect="1"/>
          </p:cNvPicPr>
          <p:nvPr/>
        </p:nvPicPr>
        <p:blipFill>
          <a:blip r:embed="rId5"/>
          <a:stretch>
            <a:fillRect/>
          </a:stretch>
        </p:blipFill>
        <p:spPr>
          <a:xfrm>
            <a:off x="7122372" y="331143"/>
            <a:ext cx="4420764" cy="577056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321102299"/>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ea typeface="ＭＳ Ｐゴシック" pitchFamily="34" charset="-128"/>
              </a:rPr>
              <a:t>Welcome</a:t>
            </a:r>
          </a:p>
        </p:txBody>
      </p:sp>
      <p:sp>
        <p:nvSpPr>
          <p:cNvPr id="5123" name="Content Placeholder 2"/>
          <p:cNvSpPr>
            <a:spLocks noGrp="1"/>
          </p:cNvSpPr>
          <p:nvPr>
            <p:ph idx="1"/>
          </p:nvPr>
        </p:nvSpPr>
        <p:spPr/>
        <p:txBody>
          <a:bodyPr/>
          <a:lstStyle/>
          <a:p>
            <a:r>
              <a:rPr lang="en-US" altLang="en-US" dirty="0">
                <a:ea typeface="ＭＳ Ｐゴシック" pitchFamily="34" charset="-128"/>
              </a:rPr>
              <a:t>Exits</a:t>
            </a:r>
          </a:p>
          <a:p>
            <a:r>
              <a:rPr lang="en-US" altLang="en-US" dirty="0">
                <a:ea typeface="ＭＳ Ｐゴシック" pitchFamily="34" charset="-128"/>
              </a:rPr>
              <a:t>Restrooms</a:t>
            </a:r>
          </a:p>
          <a:p>
            <a:r>
              <a:rPr lang="en-US" altLang="en-US" dirty="0">
                <a:ea typeface="ＭＳ Ｐゴシック" pitchFamily="34" charset="-128"/>
              </a:rPr>
              <a:t>Emergency Evacuation</a:t>
            </a:r>
          </a:p>
          <a:p>
            <a:r>
              <a:rPr lang="en-US" altLang="en-US" dirty="0">
                <a:ea typeface="ＭＳ Ｐゴシック" pitchFamily="34" charset="-128"/>
              </a:rPr>
              <a:t>Breaks </a:t>
            </a:r>
          </a:p>
          <a:p>
            <a:r>
              <a:rPr lang="en-US" altLang="en-US" dirty="0">
                <a:ea typeface="ＭＳ Ｐゴシック" pitchFamily="34" charset="-128"/>
              </a:rPr>
              <a:t>Sponsor Acknowledgment</a:t>
            </a:r>
          </a:p>
          <a:p>
            <a:r>
              <a:rPr lang="en-US" altLang="en-US" dirty="0">
                <a:ea typeface="ＭＳ Ｐゴシック" pitchFamily="34" charset="-128"/>
              </a:rPr>
              <a:t>Set phones &amp; devices to silent or off</a:t>
            </a:r>
          </a:p>
          <a:p>
            <a:r>
              <a:rPr lang="en-US" altLang="en-US" dirty="0">
                <a:ea typeface="ＭＳ Ｐゴシック" pitchFamily="34" charset="-128"/>
              </a:rPr>
              <a:t>Other information</a:t>
            </a:r>
          </a:p>
          <a:p>
            <a:endParaRPr lang="en-US" altLang="en-US" dirty="0">
              <a:ea typeface="ＭＳ Ｐゴシック" pitchFamily="34" charset="-128"/>
            </a:endParaRPr>
          </a:p>
          <a:p>
            <a:endParaRPr lang="en-US" altLang="en-US" dirty="0">
              <a:ea typeface="ＭＳ Ｐゴシック" pitchFamily="34" charset="-128"/>
            </a:endParaRPr>
          </a:p>
        </p:txBody>
      </p:sp>
      <p:grpSp>
        <p:nvGrpSpPr>
          <p:cNvPr id="5" name="Group 4"/>
          <p:cNvGrpSpPr/>
          <p:nvPr/>
        </p:nvGrpSpPr>
        <p:grpSpPr>
          <a:xfrm>
            <a:off x="7621974" y="515632"/>
            <a:ext cx="4078167" cy="3188006"/>
            <a:chOff x="6837353" y="2158410"/>
            <a:chExt cx="5177733" cy="4191780"/>
          </a:xfrm>
        </p:grpSpPr>
        <p:pic>
          <p:nvPicPr>
            <p:cNvPr id="6"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custDataLst>
      <p:tags r:id="rId1"/>
    </p:custDataLst>
    <p:extLst>
      <p:ext uri="{BB962C8B-B14F-4D97-AF65-F5344CB8AC3E}">
        <p14:creationId xmlns:p14="http://schemas.microsoft.com/office/powerpoint/2010/main" val="727958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11" name="TextBox 10">
            <a:extLst>
              <a:ext uri="{FF2B5EF4-FFF2-40B4-BE49-F238E27FC236}">
                <a16:creationId xmlns:a16="http://schemas.microsoft.com/office/drawing/2014/main" id="{EB91E7EE-1EB0-A931-C930-F61E135BB3C4}"/>
              </a:ext>
            </a:extLst>
          </p:cNvPr>
          <p:cNvSpPr txBox="1"/>
          <p:nvPr/>
        </p:nvSpPr>
        <p:spPr bwMode="auto">
          <a:xfrm>
            <a:off x="199299" y="4845577"/>
            <a:ext cx="80484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dirty="0">
                <a:hlinkClick r:id="rId5"/>
              </a:rPr>
              <a:t>Safety Management System (SMS) | Federal Aviation Administration (faa.gov)</a:t>
            </a:r>
            <a:endParaRPr lang="en-US" sz="1200" b="1" dirty="0">
              <a:solidFill>
                <a:srgbClr val="C0C0C0"/>
              </a:solidFill>
            </a:endParaRPr>
          </a:p>
        </p:txBody>
      </p:sp>
      <p:pic>
        <p:nvPicPr>
          <p:cNvPr id="12" name="Picture 11">
            <a:extLst>
              <a:ext uri="{FF2B5EF4-FFF2-40B4-BE49-F238E27FC236}">
                <a16:creationId xmlns:a16="http://schemas.microsoft.com/office/drawing/2014/main" id="{A9A7C9B5-3C8F-D995-75F5-5FD52A3DF409}"/>
              </a:ext>
            </a:extLst>
          </p:cNvPr>
          <p:cNvPicPr>
            <a:picLocks noChangeAspect="1"/>
          </p:cNvPicPr>
          <p:nvPr/>
        </p:nvPicPr>
        <p:blipFill>
          <a:blip r:embed="rId6"/>
          <a:stretch>
            <a:fillRect/>
          </a:stretch>
        </p:blipFill>
        <p:spPr>
          <a:xfrm>
            <a:off x="9162110" y="3061998"/>
            <a:ext cx="2497016" cy="2497016"/>
          </a:xfrm>
          <a:prstGeom prst="rect">
            <a:avLst/>
          </a:prstGeom>
        </p:spPr>
      </p:pic>
    </p:spTree>
    <p:custDataLst>
      <p:tags r:id="rId1"/>
    </p:custDataLst>
    <p:extLst>
      <p:ext uri="{BB962C8B-B14F-4D97-AF65-F5344CB8AC3E}">
        <p14:creationId xmlns:p14="http://schemas.microsoft.com/office/powerpoint/2010/main" val="7860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21</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95" y="2479531"/>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22</a:t>
            </a:fld>
            <a:endParaRPr lang="en-US" dirty="0"/>
          </a:p>
        </p:txBody>
      </p:sp>
      <p:pic>
        <p:nvPicPr>
          <p:cNvPr id="5"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065" r="20389"/>
          <a:stretch/>
        </p:blipFill>
        <p:spPr bwMode="auto">
          <a:xfrm>
            <a:off x="7945013" y="1349260"/>
            <a:ext cx="3253389" cy="377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243469" y="3235322"/>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47749"/>
            <a:ext cx="7228286"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571500" y="1049123"/>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23</a:t>
            </a:fld>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4721" y="2997601"/>
            <a:ext cx="3443498" cy="2584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667" y="1599302"/>
            <a:ext cx="2851823" cy="2140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9086" y="3166753"/>
            <a:ext cx="4463995" cy="1934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2B2F6DE2-579D-FF5B-EFE2-2DCD15946E3B}"/>
              </a:ext>
            </a:extLst>
          </p:cNvPr>
          <p:cNvSpPr txBox="1"/>
          <p:nvPr/>
        </p:nvSpPr>
        <p:spPr bwMode="auto">
          <a:xfrm>
            <a:off x="3052293" y="3201387"/>
            <a:ext cx="61045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2024/09-10-316(I)PP</a:t>
            </a:r>
          </a:p>
        </p:txBody>
      </p:sp>
    </p:spTree>
    <p:custDataLst>
      <p:tags r:id="rId1"/>
    </p:custDataLst>
    <p:extLst>
      <p:ext uri="{BB962C8B-B14F-4D97-AF65-F5344CB8AC3E}">
        <p14:creationId xmlns:p14="http://schemas.microsoft.com/office/powerpoint/2010/main" val="3804174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p:txBody>
          <a:bodyPr/>
          <a:lstStyle/>
          <a:p>
            <a:r>
              <a:rPr lang="en-US" dirty="0"/>
              <a:t>Tips for Winter Flight Operations</a:t>
            </a:r>
            <a:endParaRPr lang="en-US" dirty="0">
              <a:solidFill>
                <a:schemeClr val="tx1"/>
              </a:solidFill>
            </a:endParaRPr>
          </a:p>
        </p:txBody>
      </p:sp>
      <p:sp>
        <p:nvSpPr>
          <p:cNvPr id="32785" name="Text Box 17"/>
          <p:cNvSpPr txBox="1">
            <a:spLocks noChangeArrowheads="1"/>
          </p:cNvSpPr>
          <p:nvPr/>
        </p:nvSpPr>
        <p:spPr bwMode="auto">
          <a:xfrm>
            <a:off x="2131597" y="382680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2131597" y="424088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2131597" y="4558884"/>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14867938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55C8-038E-B279-4F1A-CA8166FD46D4}"/>
              </a:ext>
            </a:extLst>
          </p:cNvPr>
          <p:cNvSpPr>
            <a:spLocks noGrp="1"/>
          </p:cNvSpPr>
          <p:nvPr>
            <p:ph type="title"/>
          </p:nvPr>
        </p:nvSpPr>
        <p:spPr/>
        <p:txBody>
          <a:bodyPr/>
          <a:lstStyle/>
          <a:p>
            <a:r>
              <a:rPr lang="en-US" dirty="0"/>
              <a:t>Everything takes longer	</a:t>
            </a:r>
          </a:p>
        </p:txBody>
      </p:sp>
      <p:sp>
        <p:nvSpPr>
          <p:cNvPr id="3" name="Content Placeholder 2">
            <a:extLst>
              <a:ext uri="{FF2B5EF4-FFF2-40B4-BE49-F238E27FC236}">
                <a16:creationId xmlns:a16="http://schemas.microsoft.com/office/drawing/2014/main" id="{26A9A6E4-97AE-91A2-A058-787065F53160}"/>
              </a:ext>
            </a:extLst>
          </p:cNvPr>
          <p:cNvSpPr>
            <a:spLocks noGrp="1"/>
          </p:cNvSpPr>
          <p:nvPr>
            <p:ph idx="1"/>
          </p:nvPr>
        </p:nvSpPr>
        <p:spPr>
          <a:xfrm>
            <a:off x="607931" y="1071959"/>
            <a:ext cx="10733617" cy="4391025"/>
          </a:xfrm>
        </p:spPr>
        <p:txBody>
          <a:bodyPr/>
          <a:lstStyle/>
          <a:p>
            <a:r>
              <a:rPr lang="en-US" dirty="0"/>
              <a:t>Dress for Success</a:t>
            </a:r>
          </a:p>
        </p:txBody>
      </p:sp>
      <p:pic>
        <p:nvPicPr>
          <p:cNvPr id="18" name="Picture 17" descr="A person holding a snowboard&#10;&#10;Description automatically generated with low confidence">
            <a:extLst>
              <a:ext uri="{FF2B5EF4-FFF2-40B4-BE49-F238E27FC236}">
                <a16:creationId xmlns:a16="http://schemas.microsoft.com/office/drawing/2014/main" id="{15017D9A-604A-A0DA-9886-07BF1ED3F6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12" r="13620"/>
          <a:stretch/>
        </p:blipFill>
        <p:spPr>
          <a:xfrm>
            <a:off x="8246624" y="762398"/>
            <a:ext cx="2528814" cy="4700586"/>
          </a:xfrm>
          <a:prstGeom prst="rect">
            <a:avLst/>
          </a:prstGeom>
          <a:ln>
            <a:noFill/>
          </a:ln>
          <a:effectLst>
            <a:outerShdw blurRad="292100" dist="139700" dir="2700000" algn="tl" rotWithShape="0">
              <a:srgbClr val="333333">
                <a:alpha val="65000"/>
              </a:srgbClr>
            </a:outerShdw>
          </a:effectLst>
        </p:spPr>
      </p:pic>
      <p:pic>
        <p:nvPicPr>
          <p:cNvPr id="6" name="Picture 5" descr="A person walking on a snowy road&#10;&#10;Description automatically generated with medium confidence">
            <a:extLst>
              <a:ext uri="{FF2B5EF4-FFF2-40B4-BE49-F238E27FC236}">
                <a16:creationId xmlns:a16="http://schemas.microsoft.com/office/drawing/2014/main" id="{10AE7D2E-BE88-0821-604C-762892181638}"/>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964" r="27333" b="16573"/>
          <a:stretch/>
        </p:blipFill>
        <p:spPr>
          <a:xfrm>
            <a:off x="1471928" y="1659469"/>
            <a:ext cx="4759581" cy="380351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0404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055C8-038E-B279-4F1A-CA8166FD46D4}"/>
              </a:ext>
            </a:extLst>
          </p:cNvPr>
          <p:cNvSpPr>
            <a:spLocks noGrp="1"/>
          </p:cNvSpPr>
          <p:nvPr>
            <p:ph type="title"/>
          </p:nvPr>
        </p:nvSpPr>
        <p:spPr/>
        <p:txBody>
          <a:bodyPr/>
          <a:lstStyle/>
          <a:p>
            <a:r>
              <a:rPr lang="en-US" dirty="0"/>
              <a:t>Everything takes longer	</a:t>
            </a:r>
          </a:p>
        </p:txBody>
      </p:sp>
      <p:sp>
        <p:nvSpPr>
          <p:cNvPr id="3" name="Content Placeholder 2">
            <a:extLst>
              <a:ext uri="{FF2B5EF4-FFF2-40B4-BE49-F238E27FC236}">
                <a16:creationId xmlns:a16="http://schemas.microsoft.com/office/drawing/2014/main" id="{26A9A6E4-97AE-91A2-A058-787065F53160}"/>
              </a:ext>
            </a:extLst>
          </p:cNvPr>
          <p:cNvSpPr>
            <a:spLocks noGrp="1"/>
          </p:cNvSpPr>
          <p:nvPr>
            <p:ph idx="1"/>
          </p:nvPr>
        </p:nvSpPr>
        <p:spPr>
          <a:xfrm>
            <a:off x="660401" y="1130795"/>
            <a:ext cx="10733617" cy="4391025"/>
          </a:xfrm>
        </p:spPr>
        <p:txBody>
          <a:bodyPr/>
          <a:lstStyle/>
          <a:p>
            <a:r>
              <a:rPr lang="en-US" dirty="0"/>
              <a:t>Dressing for Success</a:t>
            </a:r>
          </a:p>
          <a:p>
            <a:r>
              <a:rPr lang="en-US" dirty="0"/>
              <a:t>Clearing a path</a:t>
            </a:r>
          </a:p>
        </p:txBody>
      </p:sp>
      <p:pic>
        <p:nvPicPr>
          <p:cNvPr id="5" name="Picture 4" descr="A car covered in snow">
            <a:extLst>
              <a:ext uri="{FF2B5EF4-FFF2-40B4-BE49-F238E27FC236}">
                <a16:creationId xmlns:a16="http://schemas.microsoft.com/office/drawing/2014/main" id="{E9AB6520-11CA-334E-1075-D7C1A3E1BEF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59599" y="1244743"/>
            <a:ext cx="4572000" cy="3429000"/>
          </a:xfrm>
          <a:prstGeom prst="rect">
            <a:avLst/>
          </a:prstGeom>
          <a:ln>
            <a:noFill/>
          </a:ln>
          <a:effectLst>
            <a:outerShdw blurRad="292100" dist="139700" dir="2700000" algn="tl" rotWithShape="0">
              <a:srgbClr val="333333">
                <a:alpha val="65000"/>
              </a:srgbClr>
            </a:outerShdw>
          </a:effectLst>
        </p:spPr>
      </p:pic>
      <p:pic>
        <p:nvPicPr>
          <p:cNvPr id="11" name="Picture 10" descr="A person shoveling snow">
            <a:extLst>
              <a:ext uri="{FF2B5EF4-FFF2-40B4-BE49-F238E27FC236}">
                <a16:creationId xmlns:a16="http://schemas.microsoft.com/office/drawing/2014/main" id="{F2B44C9D-6A31-D785-FAEF-00DECD732B3A}"/>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42901" y="2362011"/>
            <a:ext cx="4739713" cy="315980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46B8F85-619D-1F42-0E63-6A57B9C5C2FC}"/>
              </a:ext>
            </a:extLst>
          </p:cNvPr>
          <p:cNvSpPr txBox="1"/>
          <p:nvPr/>
        </p:nvSpPr>
        <p:spPr bwMode="auto">
          <a:xfrm>
            <a:off x="952500" y="6858000"/>
            <a:ext cx="102870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900" dirty="0">
                <a:hlinkClick r:id="rId7" tooltip="http://www.mises.org.es/2018/02/el-coste-invisible-de-palear-nieve/"/>
              </a:rPr>
              <a:t>This Photo</a:t>
            </a:r>
            <a:r>
              <a:rPr lang="en-US" sz="900" dirty="0"/>
              <a:t> by Unknown Author is licensed under </a:t>
            </a:r>
            <a:r>
              <a:rPr lang="en-US" sz="900" dirty="0">
                <a:hlinkClick r:id="rId8" tooltip="https://creativecommons.org/licenses/by-nc-nd/3.0/"/>
              </a:rPr>
              <a:t>CC BY-NC-ND</a:t>
            </a:r>
            <a:endParaRPr lang="en-US" sz="900" dirty="0"/>
          </a:p>
        </p:txBody>
      </p:sp>
    </p:spTree>
    <p:custDataLst>
      <p:tags r:id="rId1"/>
    </p:custDataLst>
    <p:extLst>
      <p:ext uri="{BB962C8B-B14F-4D97-AF65-F5344CB8AC3E}">
        <p14:creationId xmlns:p14="http://schemas.microsoft.com/office/powerpoint/2010/main" val="258317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448C12D-751E-93D6-57BF-7E6A90DE1C6D}"/>
              </a:ext>
            </a:extLst>
          </p:cNvPr>
          <p:cNvSpPr txBox="1"/>
          <p:nvPr/>
        </p:nvSpPr>
        <p:spPr bwMode="auto">
          <a:xfrm>
            <a:off x="6934200" y="3954809"/>
            <a:ext cx="36766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r>
              <a:rPr lang="en-US" sz="900" dirty="0">
                <a:hlinkClick r:id="rId4" tooltip="https://www.flickr.com/photos/williambrawley/12197276904/"/>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2" name="Title 1">
            <a:extLst>
              <a:ext uri="{FF2B5EF4-FFF2-40B4-BE49-F238E27FC236}">
                <a16:creationId xmlns:a16="http://schemas.microsoft.com/office/drawing/2014/main" id="{2B5DF5D8-3A12-6379-6C27-1C05500EA462}"/>
              </a:ext>
            </a:extLst>
          </p:cNvPr>
          <p:cNvSpPr>
            <a:spLocks noGrp="1"/>
          </p:cNvSpPr>
          <p:nvPr>
            <p:ph type="title"/>
          </p:nvPr>
        </p:nvSpPr>
        <p:spPr/>
        <p:txBody>
          <a:bodyPr/>
          <a:lstStyle/>
          <a:p>
            <a:r>
              <a:rPr lang="en-US" dirty="0"/>
              <a:t>Everything takes longer</a:t>
            </a:r>
          </a:p>
        </p:txBody>
      </p:sp>
      <p:pic>
        <p:nvPicPr>
          <p:cNvPr id="8" name="Picture 7" descr="A group of cars on a road">
            <a:extLst>
              <a:ext uri="{FF2B5EF4-FFF2-40B4-BE49-F238E27FC236}">
                <a16:creationId xmlns:a16="http://schemas.microsoft.com/office/drawing/2014/main" id="{3E9D2D84-0496-36A2-7A61-E947FF8AFD7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1213" y="1753394"/>
            <a:ext cx="5024365" cy="3351212"/>
          </a:xfrm>
          <a:prstGeom prst="rect">
            <a:avLst/>
          </a:prstGeom>
        </p:spPr>
      </p:pic>
      <p:pic>
        <p:nvPicPr>
          <p:cNvPr id="13" name="Picture 12" descr="A picture of an airplane and pilots in winter.">
            <a:extLst>
              <a:ext uri="{FF2B5EF4-FFF2-40B4-BE49-F238E27FC236}">
                <a16:creationId xmlns:a16="http://schemas.microsoft.com/office/drawing/2014/main" id="{1DFEA295-CB2E-2CB6-27DB-76EFA194CB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1304925"/>
            <a:ext cx="5664199" cy="4248149"/>
          </a:xfrm>
          <a:prstGeom prst="rect">
            <a:avLst/>
          </a:prstGeom>
          <a:ln>
            <a:noFill/>
          </a:ln>
          <a:effectLst>
            <a:outerShdw blurRad="292100" dist="139700" dir="2700000" algn="tl" rotWithShape="0">
              <a:srgbClr val="333333">
                <a:alpha val="65000"/>
              </a:srgbClr>
            </a:outerShdw>
          </a:effectLst>
        </p:spPr>
      </p:pic>
      <p:pic>
        <p:nvPicPr>
          <p:cNvPr id="15" name="Picture 14" descr="A snowy road with trees on either side of it">
            <a:extLst>
              <a:ext uri="{FF2B5EF4-FFF2-40B4-BE49-F238E27FC236}">
                <a16:creationId xmlns:a16="http://schemas.microsoft.com/office/drawing/2014/main" id="{B11286FD-CAE6-C735-ECB3-D97BA34C77A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2233"/>
          <a:stretch/>
        </p:blipFill>
        <p:spPr>
          <a:xfrm>
            <a:off x="551212" y="1753394"/>
            <a:ext cx="5091055" cy="335121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64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03E2A-2D63-1E22-8F69-4CC707514FF9}"/>
              </a:ext>
            </a:extLst>
          </p:cNvPr>
          <p:cNvSpPr>
            <a:spLocks noGrp="1"/>
          </p:cNvSpPr>
          <p:nvPr>
            <p:ph type="title"/>
          </p:nvPr>
        </p:nvSpPr>
        <p:spPr/>
        <p:txBody>
          <a:bodyPr/>
          <a:lstStyle/>
          <a:p>
            <a:r>
              <a:rPr lang="en-US" dirty="0"/>
              <a:t>Winter Preflight</a:t>
            </a:r>
          </a:p>
        </p:txBody>
      </p:sp>
      <p:sp>
        <p:nvSpPr>
          <p:cNvPr id="11" name="Content Placeholder 10">
            <a:extLst>
              <a:ext uri="{FF2B5EF4-FFF2-40B4-BE49-F238E27FC236}">
                <a16:creationId xmlns:a16="http://schemas.microsoft.com/office/drawing/2014/main" id="{00E12DE5-344D-71DD-7958-6AE8E86B3EC3}"/>
              </a:ext>
            </a:extLst>
          </p:cNvPr>
          <p:cNvSpPr>
            <a:spLocks noGrp="1"/>
          </p:cNvSpPr>
          <p:nvPr>
            <p:ph idx="1"/>
          </p:nvPr>
        </p:nvSpPr>
        <p:spPr>
          <a:xfrm>
            <a:off x="660401" y="1233487"/>
            <a:ext cx="10733617" cy="4391025"/>
          </a:xfrm>
        </p:spPr>
        <p:txBody>
          <a:bodyPr/>
          <a:lstStyle/>
          <a:p>
            <a:r>
              <a:rPr lang="en-US" dirty="0"/>
              <a:t>Ice, snow, &amp; frost</a:t>
            </a:r>
          </a:p>
          <a:p>
            <a:r>
              <a:rPr lang="en-US" dirty="0"/>
              <a:t>Ice in controls, gear,</a:t>
            </a:r>
            <a:br>
              <a:rPr lang="en-US" dirty="0"/>
            </a:br>
            <a:r>
              <a:rPr lang="en-US" dirty="0"/>
              <a:t>or prop spinner</a:t>
            </a:r>
          </a:p>
          <a:p>
            <a:r>
              <a:rPr lang="en-US" dirty="0"/>
              <a:t>Fuel drains</a:t>
            </a:r>
          </a:p>
          <a:p>
            <a:r>
              <a:rPr lang="en-US" dirty="0"/>
              <a:t>Fuel caps and vents</a:t>
            </a:r>
          </a:p>
          <a:p>
            <a:r>
              <a:rPr lang="en-US" dirty="0"/>
              <a:t>Exhaust system</a:t>
            </a:r>
          </a:p>
          <a:p>
            <a:r>
              <a:rPr lang="en-US" dirty="0"/>
              <a:t>Engine preheat</a:t>
            </a:r>
          </a:p>
        </p:txBody>
      </p:sp>
      <p:pic>
        <p:nvPicPr>
          <p:cNvPr id="13" name="Picture 3">
            <a:extLst>
              <a:ext uri="{FF2B5EF4-FFF2-40B4-BE49-F238E27FC236}">
                <a16:creationId xmlns:a16="http://schemas.microsoft.com/office/drawing/2014/main" id="{16DB0FD7-9EFB-E935-5D00-096915377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29" t="31067" r="41296" b="30159"/>
          <a:stretch>
            <a:fillRect/>
          </a:stretch>
        </p:blipFill>
        <p:spPr bwMode="auto">
          <a:xfrm>
            <a:off x="5831418" y="954088"/>
            <a:ext cx="5562600" cy="454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3008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A365-C2C0-E703-2972-9A2D5A8B0526}"/>
              </a:ext>
            </a:extLst>
          </p:cNvPr>
          <p:cNvSpPr>
            <a:spLocks noGrp="1"/>
          </p:cNvSpPr>
          <p:nvPr>
            <p:ph type="title"/>
          </p:nvPr>
        </p:nvSpPr>
        <p:spPr/>
        <p:txBody>
          <a:bodyPr/>
          <a:lstStyle/>
          <a:p>
            <a:r>
              <a:rPr lang="en-US" dirty="0"/>
              <a:t>Oil viscosity	</a:t>
            </a:r>
          </a:p>
        </p:txBody>
      </p:sp>
      <p:pic>
        <p:nvPicPr>
          <p:cNvPr id="9" name="Picture 8">
            <a:extLst>
              <a:ext uri="{FF2B5EF4-FFF2-40B4-BE49-F238E27FC236}">
                <a16:creationId xmlns:a16="http://schemas.microsoft.com/office/drawing/2014/main" id="{18E5570F-B8F4-588C-49A1-4129F9BA4779}"/>
              </a:ext>
            </a:extLst>
          </p:cNvPr>
          <p:cNvPicPr>
            <a:picLocks noChangeAspect="1"/>
          </p:cNvPicPr>
          <p:nvPr/>
        </p:nvPicPr>
        <p:blipFill>
          <a:blip r:embed="rId4"/>
          <a:stretch>
            <a:fillRect/>
          </a:stretch>
        </p:blipFill>
        <p:spPr>
          <a:xfrm>
            <a:off x="8101969" y="1618997"/>
            <a:ext cx="3656254" cy="3202448"/>
          </a:xfrm>
          <a:prstGeom prst="rect">
            <a:avLst/>
          </a:prstGeom>
        </p:spPr>
      </p:pic>
      <p:pic>
        <p:nvPicPr>
          <p:cNvPr id="11" name="Picture 10">
            <a:extLst>
              <a:ext uri="{FF2B5EF4-FFF2-40B4-BE49-F238E27FC236}">
                <a16:creationId xmlns:a16="http://schemas.microsoft.com/office/drawing/2014/main" id="{E352CA21-10EF-F1D0-CFB6-EAAD47A1CAC3}"/>
              </a:ext>
            </a:extLst>
          </p:cNvPr>
          <p:cNvPicPr>
            <a:picLocks noChangeAspect="1"/>
          </p:cNvPicPr>
          <p:nvPr/>
        </p:nvPicPr>
        <p:blipFill>
          <a:blip r:embed="rId5"/>
          <a:stretch>
            <a:fillRect/>
          </a:stretch>
        </p:blipFill>
        <p:spPr>
          <a:xfrm>
            <a:off x="302591" y="1729868"/>
            <a:ext cx="3210373" cy="3620005"/>
          </a:xfrm>
          <a:prstGeom prst="rect">
            <a:avLst/>
          </a:prstGeom>
        </p:spPr>
      </p:pic>
      <p:pic>
        <p:nvPicPr>
          <p:cNvPr id="1026" name="Picture 2">
            <a:extLst>
              <a:ext uri="{FF2B5EF4-FFF2-40B4-BE49-F238E27FC236}">
                <a16:creationId xmlns:a16="http://schemas.microsoft.com/office/drawing/2014/main" id="{8984AF39-BA9E-8185-7073-831DF79612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662" b="6777"/>
          <a:stretch/>
        </p:blipFill>
        <p:spPr bwMode="auto">
          <a:xfrm>
            <a:off x="3700904" y="2147425"/>
            <a:ext cx="4025185" cy="32024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0405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8656-919E-BE56-FC02-E2DB2239B7DE}"/>
              </a:ext>
            </a:extLst>
          </p:cNvPr>
          <p:cNvSpPr>
            <a:spLocks noGrp="1"/>
          </p:cNvSpPr>
          <p:nvPr>
            <p:ph type="title"/>
          </p:nvPr>
        </p:nvSpPr>
        <p:spPr/>
        <p:txBody>
          <a:bodyPr/>
          <a:lstStyle/>
          <a:p>
            <a:r>
              <a:rPr lang="en-US" dirty="0"/>
              <a:t>Winter taxiing</a:t>
            </a:r>
          </a:p>
        </p:txBody>
      </p:sp>
      <p:sp>
        <p:nvSpPr>
          <p:cNvPr id="3" name="Content Placeholder 2">
            <a:extLst>
              <a:ext uri="{FF2B5EF4-FFF2-40B4-BE49-F238E27FC236}">
                <a16:creationId xmlns:a16="http://schemas.microsoft.com/office/drawing/2014/main" id="{C7081F51-0CF3-BB09-D3E5-54465A567EB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CD64089-2739-6E1F-2A73-3E516057956D}"/>
              </a:ext>
            </a:extLst>
          </p:cNvPr>
          <p:cNvPicPr>
            <a:picLocks noChangeAspect="1"/>
          </p:cNvPicPr>
          <p:nvPr/>
        </p:nvPicPr>
        <p:blipFill>
          <a:blip r:embed="rId4"/>
          <a:stretch>
            <a:fillRect/>
          </a:stretch>
        </p:blipFill>
        <p:spPr>
          <a:xfrm>
            <a:off x="3168467" y="2349080"/>
            <a:ext cx="7735380" cy="3000794"/>
          </a:xfrm>
          <a:prstGeom prst="rect">
            <a:avLst/>
          </a:prstGeom>
        </p:spPr>
      </p:pic>
    </p:spTree>
    <p:custDataLst>
      <p:tags r:id="rId1"/>
    </p:custDataLst>
    <p:extLst>
      <p:ext uri="{BB962C8B-B14F-4D97-AF65-F5344CB8AC3E}">
        <p14:creationId xmlns:p14="http://schemas.microsoft.com/office/powerpoint/2010/main" val="1647360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441F-B05B-5779-A28D-912892DC27B6}"/>
              </a:ext>
            </a:extLst>
          </p:cNvPr>
          <p:cNvSpPr>
            <a:spLocks noGrp="1"/>
          </p:cNvSpPr>
          <p:nvPr>
            <p:ph type="title"/>
          </p:nvPr>
        </p:nvSpPr>
        <p:spPr/>
        <p:txBody>
          <a:bodyPr/>
          <a:lstStyle/>
          <a:p>
            <a:r>
              <a:rPr lang="en-US" dirty="0"/>
              <a:t>Good and bad news</a:t>
            </a:r>
          </a:p>
        </p:txBody>
      </p:sp>
      <p:pic>
        <p:nvPicPr>
          <p:cNvPr id="4" name="Picture 2">
            <a:extLst>
              <a:ext uri="{FF2B5EF4-FFF2-40B4-BE49-F238E27FC236}">
                <a16:creationId xmlns:a16="http://schemas.microsoft.com/office/drawing/2014/main" id="{5EB3E9E4-B4A2-F75F-1E6E-E55446D01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80" t="1945" r="5887" b="3290"/>
          <a:stretch>
            <a:fillRect/>
          </a:stretch>
        </p:blipFill>
        <p:spPr bwMode="auto">
          <a:xfrm>
            <a:off x="1181101" y="1114425"/>
            <a:ext cx="3086100" cy="462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47E896A-5A53-07D2-2D0E-76A951EF1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55" t="2414" r="2026" b="4483"/>
          <a:stretch>
            <a:fillRect/>
          </a:stretch>
        </p:blipFill>
        <p:spPr bwMode="auto">
          <a:xfrm>
            <a:off x="5393268" y="1201557"/>
            <a:ext cx="6000750" cy="3857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8196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maAmZDRi"/>
  <p:tag name="ARTICULATE_DESIGN_ID_2_CUSTOM DESIGN" val="L02K1C1t"/>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467F6944268B4E94985C3A159EB571" ma:contentTypeVersion="6" ma:contentTypeDescription="Create a new document." ma:contentTypeScope="" ma:versionID="568fbfabf59039756e2bf37f9685c977">
  <xsd:schema xmlns:xsd="http://www.w3.org/2001/XMLSchema" xmlns:xs="http://www.w3.org/2001/XMLSchema" xmlns:p="http://schemas.microsoft.com/office/2006/metadata/properties" xmlns:ns2="04289566-cf42-4ce7-aa7c-2469c3d4502e" targetNamespace="http://schemas.microsoft.com/office/2006/metadata/properties" ma:root="true" ma:fieldsID="c5398071c8ee7a1c4caf8bf43f512672" ns2:_="">
    <xsd:import namespace="04289566-cf42-4ce7-aa7c-2469c3d4502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5YDFD77UPU3F-311-5930</_dlc_DocId>
    <_dlc_DocIdUrl xmlns="04289566-cf42-4ce7-aa7c-2469c3d4502e">
      <Url>https://avssp.faa.gov/avs/afsfaast/FAASTeamReps/_layouts/15/DocIdRedir.aspx?ID=5YDFD77UPU3F-311-5930</Url>
      <Description>5YDFD77UPU3F-311-5930</Description>
    </_dlc_DocIdUrl>
    <_dlc_DocIdPersistId xmlns="04289566-cf42-4ce7-aa7c-2469c3d4502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5735785-76A8-4E64-9F78-7855451571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80675E-01F7-49AA-B61E-EE85CFCAD03B}">
  <ds:schemaRefs>
    <ds:schemaRef ds:uri="http://purl.org/dc/dcmitype/"/>
    <ds:schemaRef ds:uri="http://www.w3.org/XML/1998/namespace"/>
    <ds:schemaRef ds:uri="http://schemas.microsoft.com/office/2006/documentManagement/types"/>
    <ds:schemaRef ds:uri="http://purl.org/dc/elements/1.1/"/>
    <ds:schemaRef ds:uri="http://schemas.microsoft.com/office/infopath/2007/PartnerControls"/>
    <ds:schemaRef ds:uri="04289566-cf42-4ce7-aa7c-2469c3d4502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4.xml><?xml version="1.0" encoding="utf-8"?>
<ds:datastoreItem xmlns:ds="http://schemas.openxmlformats.org/officeDocument/2006/customXml" ds:itemID="{BC777D2D-0086-49BF-B5E1-042990B4C40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5509</TotalTime>
  <Words>3199</Words>
  <Application>Microsoft Office PowerPoint</Application>
  <PresentationFormat>Widescreen</PresentationFormat>
  <Paragraphs>258</Paragraphs>
  <Slides>24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ＭＳ Ｐゴシック</vt:lpstr>
      <vt:lpstr>Arial</vt:lpstr>
      <vt:lpstr>Helvetica Neue Medium</vt:lpstr>
      <vt:lpstr>Times New Roman</vt:lpstr>
      <vt:lpstr>1_Custom Design</vt:lpstr>
      <vt:lpstr>2_Custom Design</vt:lpstr>
      <vt:lpstr>The National FAA Safety Team Presents</vt:lpstr>
      <vt:lpstr>Welcome</vt:lpstr>
      <vt:lpstr>Everything takes longer </vt:lpstr>
      <vt:lpstr>Everything takes longer </vt:lpstr>
      <vt:lpstr>Everything takes longer</vt:lpstr>
      <vt:lpstr>Winter Preflight</vt:lpstr>
      <vt:lpstr>Oil viscosity </vt:lpstr>
      <vt:lpstr>Winter taxiing</vt:lpstr>
      <vt:lpstr>Good and bad news</vt:lpstr>
      <vt:lpstr>Shelter</vt:lpstr>
      <vt:lpstr>Survival gear</vt:lpstr>
      <vt:lpstr>Gear</vt:lpstr>
      <vt:lpstr>Gear</vt:lpstr>
      <vt:lpstr>Flight route </vt:lpstr>
      <vt:lpstr>Flight Plan &amp; Flight Following</vt:lpstr>
      <vt:lpstr>Camping gear</vt:lpstr>
      <vt:lpstr>Stay put or hike out?</vt:lpstr>
      <vt:lpstr>PowerPoint Presentation</vt:lpstr>
      <vt:lpstr>PowerPoint Presentation</vt:lpstr>
      <vt:lpstr>Safety Management Systems (SMS) Coming to General Aviation</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Tompkins, Craig (FAA)</cp:lastModifiedBy>
  <cp:revision>260</cp:revision>
  <dcterms:created xsi:type="dcterms:W3CDTF">2005-01-28T20:32:53Z</dcterms:created>
  <dcterms:modified xsi:type="dcterms:W3CDTF">2025-11-25T20:27:48Z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0x0101005E467F6944268B4E94985C3A159EB571</vt:lpwstr>
  </property>
  <property fmtid="{D5CDD505-2E9C-101B-9397-08002B2CF9AE}" pid="3" name="_dlc_DocIdItemGuid">
    <vt:lpwstr>b1eb3414-df69-4fe8-aef3-c3677a6e63af</vt:lpwstr>
  </property>
  <property fmtid="{D5CDD505-2E9C-101B-9397-08002B2CF9AE}" pid="4" name="ArticulateGUID">
    <vt:lpwstr>C3009CDF-D3C2-47FF-BF83-0C22F0FD4A15</vt:lpwstr>
  </property>
  <property fmtid="{D5CDD505-2E9C-101B-9397-08002B2CF9AE}" pid="5" name="ArticulatePath">
    <vt:lpwstr>Winter Flight Operations PPT-Wide-Rev 0</vt:lpwstr>
  </property>
  <property fmtid="{D5CDD505-2E9C-101B-9397-08002B2CF9AE}" pid="6" name="URL">
    <vt:lpwstr/>
  </property>
</Properties>
</file>